
<file path=[Content_Types].xml><?xml version="1.0" encoding="utf-8"?>
<Types xmlns="http://schemas.openxmlformats.org/package/2006/content-types">
  <Default Extension="2" ContentType="image/png"/>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20.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3" r:id="rId13"/>
    <p:sldMasterId id="2147483805" r:id="rId14"/>
    <p:sldMasterId id="2147483817" r:id="rId15"/>
    <p:sldMasterId id="2147483829" r:id="rId16"/>
    <p:sldMasterId id="2147483841" r:id="rId17"/>
    <p:sldMasterId id="2147483853" r:id="rId18"/>
    <p:sldMasterId id="2147483865" r:id="rId19"/>
    <p:sldMasterId id="2147483877" r:id="rId20"/>
    <p:sldMasterId id="2147483883" r:id="rId21"/>
  </p:sldMasterIdLst>
  <p:notesMasterIdLst>
    <p:notesMasterId r:id="rId86"/>
  </p:notesMasterIdLst>
  <p:sldIdLst>
    <p:sldId id="256" r:id="rId22"/>
    <p:sldId id="272" r:id="rId23"/>
    <p:sldId id="269" r:id="rId24"/>
    <p:sldId id="270" r:id="rId25"/>
    <p:sldId id="273" r:id="rId26"/>
    <p:sldId id="290" r:id="rId27"/>
    <p:sldId id="291" r:id="rId28"/>
    <p:sldId id="274" r:id="rId29"/>
    <p:sldId id="292" r:id="rId30"/>
    <p:sldId id="293" r:id="rId31"/>
    <p:sldId id="275" r:id="rId32"/>
    <p:sldId id="294" r:id="rId33"/>
    <p:sldId id="295" r:id="rId34"/>
    <p:sldId id="276" r:id="rId35"/>
    <p:sldId id="296" r:id="rId36"/>
    <p:sldId id="297" r:id="rId37"/>
    <p:sldId id="277" r:id="rId38"/>
    <p:sldId id="298" r:id="rId39"/>
    <p:sldId id="299" r:id="rId40"/>
    <p:sldId id="278" r:id="rId41"/>
    <p:sldId id="300" r:id="rId42"/>
    <p:sldId id="301" r:id="rId43"/>
    <p:sldId id="325" r:id="rId44"/>
    <p:sldId id="326" r:id="rId45"/>
    <p:sldId id="327" r:id="rId46"/>
    <p:sldId id="279" r:id="rId47"/>
    <p:sldId id="302" r:id="rId48"/>
    <p:sldId id="303" r:id="rId49"/>
    <p:sldId id="280" r:id="rId50"/>
    <p:sldId id="304" r:id="rId51"/>
    <p:sldId id="305" r:id="rId52"/>
    <p:sldId id="281" r:id="rId53"/>
    <p:sldId id="306" r:id="rId54"/>
    <p:sldId id="307" r:id="rId55"/>
    <p:sldId id="282" r:id="rId56"/>
    <p:sldId id="308" r:id="rId57"/>
    <p:sldId id="309" r:id="rId58"/>
    <p:sldId id="283" r:id="rId59"/>
    <p:sldId id="310" r:id="rId60"/>
    <p:sldId id="311" r:id="rId61"/>
    <p:sldId id="284" r:id="rId62"/>
    <p:sldId id="312" r:id="rId63"/>
    <p:sldId id="313" r:id="rId64"/>
    <p:sldId id="285" r:id="rId65"/>
    <p:sldId id="314" r:id="rId66"/>
    <p:sldId id="315" r:id="rId67"/>
    <p:sldId id="286" r:id="rId68"/>
    <p:sldId id="316" r:id="rId69"/>
    <p:sldId id="317" r:id="rId70"/>
    <p:sldId id="328" r:id="rId71"/>
    <p:sldId id="329" r:id="rId72"/>
    <p:sldId id="330" r:id="rId73"/>
    <p:sldId id="287" r:id="rId74"/>
    <p:sldId id="318" r:id="rId75"/>
    <p:sldId id="319" r:id="rId76"/>
    <p:sldId id="288" r:id="rId77"/>
    <p:sldId id="320" r:id="rId78"/>
    <p:sldId id="321" r:id="rId79"/>
    <p:sldId id="289" r:id="rId80"/>
    <p:sldId id="322" r:id="rId81"/>
    <p:sldId id="323" r:id="rId82"/>
    <p:sldId id="324" r:id="rId83"/>
    <p:sldId id="257" r:id="rId84"/>
    <p:sldId id="25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Dailey" initials="CD" lastIdx="3" clrIdx="0">
    <p:extLst>
      <p:ext uri="{19B8F6BF-5375-455C-9EA6-DF929625EA0E}">
        <p15:presenceInfo xmlns:p15="http://schemas.microsoft.com/office/powerpoint/2012/main" userId="Chris Dail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3" autoAdjust="0"/>
    <p:restoredTop sz="55547" autoAdjust="0"/>
  </p:normalViewPr>
  <p:slideViewPr>
    <p:cSldViewPr snapToGrid="0">
      <p:cViewPr varScale="1">
        <p:scale>
          <a:sx n="60" d="100"/>
          <a:sy n="60" d="100"/>
        </p:scale>
        <p:origin x="2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21.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viewProps" Target="viewProp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slide" Target="slides/slide58.xml"/><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slide" Target="slides/slide59.xml"/><Relationship Id="rId85" Type="http://schemas.openxmlformats.org/officeDocument/2006/relationships/slide" Target="slides/slide6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7" Type="http://schemas.openxmlformats.org/officeDocument/2006/relationships/slideMaster" Target="slideMasters/slideMaster7.xml"/><Relationship Id="rId71" Type="http://schemas.openxmlformats.org/officeDocument/2006/relationships/slide" Target="slides/slide50.xml"/><Relationship Id="rId2" Type="http://schemas.openxmlformats.org/officeDocument/2006/relationships/slideMaster" Target="slideMasters/slideMaster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commentAuthors" Target="commentAuthors.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15T17:50:48.295" idx="1">
    <p:pos x="10" y="10"/>
    <p:text>For this figure, I felt that a boxplot was the most effective way to visualize the data. Adding the individual data points via geom_jitter() allowed me to represent the number of observations for each system without either a clunky figure showing the data over time or another representation that would visually draw attention away from the boxes, which are the most important part. I ordered the x axis by region to highlight the relative similarity of run timing for populations within each region, as well as to compensate for the use of grayscale causing the color key for some regions to be similar. I felt that grayscale, rather than color, was appropriate because I don't think color would add anything here that isn't adequately represented by the grays.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3-15T18:00:15.081" idx="3">
    <p:pos x="10" y="10"/>
    <p:text>The most important aspect of this figure was figuring out the proper method for plotting the dashed lines on the border of the shaded area. In order to do this, I created an object called "ribbon" using the ggplot_build command. The actual code for this was ggplot_build(p1$data)[[1]]. which stored the values from the plot as an object. I plotted these using 2 geom_line commands, one plotting ymin and one plotting ymax.</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D7AF1C-7A73-42FC-82D1-7E1FD6F3871E}"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37E45D-B10B-4354-972F-68D6A5C4D6D8}" type="slidenum">
              <a:rPr lang="en-US" smtClean="0"/>
              <a:t>‹#›</a:t>
            </a:fld>
            <a:endParaRPr lang="en-US"/>
          </a:p>
        </p:txBody>
      </p:sp>
    </p:spTree>
    <p:extLst>
      <p:ext uri="{BB962C8B-B14F-4D97-AF65-F5344CB8AC3E}">
        <p14:creationId xmlns:p14="http://schemas.microsoft.com/office/powerpoint/2010/main" val="3133714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for insetting photo. </a:t>
            </a:r>
            <a:r>
              <a:rPr lang="en-US" dirty="0" err="1"/>
              <a:t>ggdraw</a:t>
            </a:r>
            <a:r>
              <a:rPr lang="en-US" dirty="0"/>
              <a:t>(plot)+  </a:t>
            </a:r>
            <a:r>
              <a:rPr lang="en-US" dirty="0" err="1"/>
              <a:t>draw_image</a:t>
            </a:r>
            <a:r>
              <a:rPr lang="en-US" dirty="0"/>
              <a:t>(“photo", x=,y=,width=,height=)</a:t>
            </a:r>
          </a:p>
          <a:p>
            <a:r>
              <a:rPr lang="en-US" dirty="0"/>
              <a:t>Code for manually setting x-axis labels, since mine were actually by day of year. </a:t>
            </a:r>
            <a:r>
              <a:rPr lang="en-US" dirty="0" err="1"/>
              <a:t>scale_x_continuous</a:t>
            </a:r>
            <a:r>
              <a:rPr lang="en-US" dirty="0"/>
              <a:t>(breaks=c(point1,2,3,4,5),</a:t>
            </a:r>
          </a:p>
          <a:p>
            <a:r>
              <a:rPr lang="en-US" dirty="0"/>
              <a:t>labels=c(“</a:t>
            </a:r>
            <a:r>
              <a:rPr lang="en-US" dirty="0" err="1"/>
              <a:t>Apr”,”May”,”June”,”July”,”Aug</a:t>
            </a:r>
            <a:r>
              <a:rPr lang="en-US" dirty="0"/>
              <a:t>”)</a:t>
            </a:r>
          </a:p>
          <a:p>
            <a:r>
              <a:rPr lang="en-US" dirty="0"/>
              <a:t>Code for manually placing legend: theme(</a:t>
            </a:r>
            <a:r>
              <a:rPr lang="en-US" dirty="0" err="1"/>
              <a:t>legend.position</a:t>
            </a:r>
            <a:r>
              <a:rPr lang="en-US" dirty="0"/>
              <a:t> = c(-0.05, 1.1)) </a:t>
            </a:r>
          </a:p>
          <a:p>
            <a:r>
              <a:rPr lang="en-US" dirty="0"/>
              <a:t>If anyone can help me putting a box around my legend, that’d be great! I tried </a:t>
            </a:r>
            <a:r>
              <a:rPr lang="en-US" dirty="0" err="1"/>
              <a:t>rect</a:t>
            </a:r>
            <a:r>
              <a:rPr lang="en-US" dirty="0"/>
              <a:t>(), annotate() all without success.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BD921-1B3B-4AF7-B481-E38BEBF4D6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026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Relationship of freshwater temperature to timing of peak sockeye salmon smolt emigration day (DOY50) for populations in Bristol Bay (A), the Copper River (B), and Kodiak Island and Chignik (C)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5E181A-7021-4693-A588-F87CB8C9FF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730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dirty="0" err="1"/>
              <a:t>multipanel</a:t>
            </a:r>
            <a:r>
              <a:rPr lang="en-US" dirty="0"/>
              <a:t> plot meant to show the research process for my capstone project. The top figure is showing clusters of observed (blue) and unobserved (red) groundfish bottom trawl vessels in the Gulf of Alaska with the International Pacific Halibut Commissions Setline Survey Catch Per Unit Effort (CPUE) as the fill in the grid cells. </a:t>
            </a:r>
          </a:p>
          <a:p>
            <a:endParaRPr lang="en-US" dirty="0"/>
          </a:p>
          <a:p>
            <a:r>
              <a:rPr lang="en-US" dirty="0"/>
              <a:t>The bottom left figure, labelled input, shows the input variable used to determine clusters. The variable that fills the grid cells is the percent difference between observed and unobserved distinct vessels in each grid cell, i.e. (observed – unobserved)/total vessels. Blue cells show the areas where there were more observed vessels, red cells show where there are more unobserved vessels, and white cells show where they are about equal.</a:t>
            </a:r>
          </a:p>
          <a:p>
            <a:endParaRPr lang="en-US" dirty="0"/>
          </a:p>
          <a:p>
            <a:r>
              <a:rPr lang="en-US" dirty="0"/>
              <a:t>The bottom right figure shows the important result from the top map: the survey CPUE’s in the different groups of identified clusters of grid cells. The survey CPUEs within each cluster were used in permutation test. They did not have a statistically significant difference. The box and violin plots are meant to show how similar the CPUEs are from the above map, with the exception of one high outlier in the Observed Clusters group.</a:t>
            </a:r>
          </a:p>
          <a:p>
            <a:endParaRPr lang="en-US" dirty="0"/>
          </a:p>
          <a:p>
            <a:endParaRPr lang="en-US" dirty="0"/>
          </a:p>
          <a:p>
            <a:r>
              <a:rPr lang="en-US" dirty="0"/>
              <a:t>This last takeaway was important for the capstone project, where we were trying to determine if there was an observer effect in this fleet (shown by the presence of statistically significant clusters) and if was driven by incentives to avoid areas of high halibut abundance when fishers are observed (comparison of the means).</a:t>
            </a:r>
          </a:p>
          <a:p>
            <a:endParaRPr lang="en-US" dirty="0"/>
          </a:p>
          <a:p>
            <a:r>
              <a:rPr lang="en-US" dirty="0"/>
              <a:t>I used the patchwork package to arrange these plots. Finding the right layout took some trial and error. I wanted the top map to be largest, but all plots to have enough room to be read. I ended up with this layout:</a:t>
            </a:r>
          </a:p>
          <a:p>
            <a:r>
              <a:rPr lang="en-US" dirty="0"/>
              <a:t>“AAAA</a:t>
            </a:r>
          </a:p>
          <a:p>
            <a:r>
              <a:rPr lang="en-US" dirty="0"/>
              <a:t>AAAA</a:t>
            </a:r>
          </a:p>
          <a:p>
            <a:r>
              <a:rPr lang="en-US" dirty="0"/>
              <a:t>BBCC”</a:t>
            </a:r>
          </a:p>
          <a:p>
            <a:r>
              <a:rPr lang="en-US" dirty="0"/>
              <a:t>Which worked well. I used advice from the peer reviews to eliminate an additional plot, simplify the top map, adjust the fill color in the top map, and zoom in closer on the maps.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39899-D4BA-4A62-9B10-DD5272F7A5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726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two separate figures that I put together here for the purposes of understanding them. The left figure is what I submitted for peer review previously. A secondary question for the capstone project was if estimates of catch were based off small amounts of observer data based on location. The left map shows the percent difference variable discussed on the previous slide for 2013-16. The right shows total catch (observed retained and discarded catch + unobserved retained and discarded catch) for the same points. Both maps are animated gifs.</a:t>
            </a:r>
          </a:p>
          <a:p>
            <a:endParaRPr lang="en-US" dirty="0"/>
          </a:p>
          <a:p>
            <a:r>
              <a:rPr lang="en-US" dirty="0"/>
              <a:t>Focus should be directed to the right side of each map, below Kodiak island (the large island on the right side of the map). This area is where observer coverage tends to be best across all years (blue and white points) and where catch is also highest. These maps are meant to illustrate the conclusion that catch estimates are strong for the more part, since the areas of highest catch are also the areas that are most observed.</a:t>
            </a:r>
          </a:p>
          <a:p>
            <a:endParaRPr lang="en-US" dirty="0"/>
          </a:p>
          <a:p>
            <a:r>
              <a:rPr lang="en-US" dirty="0"/>
              <a:t>I used the </a:t>
            </a:r>
            <a:r>
              <a:rPr lang="en-US" dirty="0" err="1"/>
              <a:t>gganimate</a:t>
            </a:r>
            <a:r>
              <a:rPr lang="en-US" dirty="0"/>
              <a:t> package to create the gifs. I found it relatively easy to use. It creates the gifs in a way similar to </a:t>
            </a:r>
            <a:r>
              <a:rPr lang="en-US" dirty="0" err="1"/>
              <a:t>facet_wrap</a:t>
            </a:r>
            <a:r>
              <a:rPr lang="en-US" dirty="0"/>
              <a:t>, where you designate a variable as a “transition state” instead of using </a:t>
            </a:r>
            <a:r>
              <a:rPr lang="en-US" dirty="0" err="1"/>
              <a:t>facet_wrap</a:t>
            </a:r>
            <a:r>
              <a:rPr lang="en-US" dirty="0"/>
              <a:t>(~variable). I could not properly use this package before this course. Then you can customize the animation effects and timing. </a:t>
            </a:r>
          </a:p>
          <a:p>
            <a:endParaRPr lang="en-US" dirty="0"/>
          </a:p>
          <a:p>
            <a:r>
              <a:rPr lang="en-US" dirty="0"/>
              <a:t>I used feedback on these plots to again zoom in, adjust the transition timing and length, change the background color and change the point character to 21 so that you could see an outline of points.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39899-D4BA-4A62-9B10-DD5272F7A5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924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B2446-B71A-4D6A-991A-E1C344265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825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technique I learned in this class that I used to produce this plot is </a:t>
            </a:r>
            <a:r>
              <a:rPr lang="en-US" dirty="0" err="1"/>
              <a:t>cowplot</a:t>
            </a:r>
            <a:r>
              <a:rPr lang="en-US" dirty="0"/>
              <a:t>, positioning the legend, and using themes to format the background.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B2446-B71A-4D6A-991A-E1C344265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090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employed </a:t>
            </a:r>
            <a:r>
              <a:rPr lang="en-US" dirty="0" err="1"/>
              <a:t>gghighlight</a:t>
            </a:r>
            <a:r>
              <a:rPr lang="en-US" dirty="0"/>
              <a:t> and </a:t>
            </a:r>
            <a:r>
              <a:rPr lang="en-US" dirty="0" err="1"/>
              <a:t>scale_y_continuous</a:t>
            </a:r>
            <a:r>
              <a:rPr lang="en-US" dirty="0"/>
              <a:t> </a:t>
            </a:r>
            <a:r>
              <a:rPr lang="en-US" dirty="0" err="1"/>
              <a:t>perecent</a:t>
            </a:r>
            <a:r>
              <a:rPr lang="en-US" dirty="0"/>
              <a:t> (two things I learned from this class). Below is my code, for those interested. </a:t>
            </a:r>
          </a:p>
          <a:p>
            <a:endParaRPr lang="en-US" dirty="0"/>
          </a:p>
          <a:p>
            <a:endParaRPr lang="en-US" dirty="0"/>
          </a:p>
          <a:p>
            <a:r>
              <a:rPr lang="en-US" dirty="0" err="1"/>
              <a:t>ggplot</a:t>
            </a:r>
            <a:r>
              <a:rPr lang="en-US" dirty="0"/>
              <a:t>(data=Garfield_Slim4, </a:t>
            </a:r>
            <a:r>
              <a:rPr lang="en-US" dirty="0" err="1"/>
              <a:t>aes</a:t>
            </a:r>
            <a:r>
              <a:rPr lang="en-US" dirty="0"/>
              <a:t>(x=</a:t>
            </a:r>
            <a:r>
              <a:rPr lang="en-US" dirty="0" err="1"/>
              <a:t>StudentGroupType</a:t>
            </a:r>
            <a:r>
              <a:rPr lang="en-US" dirty="0"/>
              <a:t>, y=</a:t>
            </a:r>
            <a:r>
              <a:rPr lang="en-US" dirty="0" err="1"/>
              <a:t>GraduationRate</a:t>
            </a:r>
            <a:r>
              <a:rPr lang="en-US" dirty="0"/>
              <a:t>)) + </a:t>
            </a:r>
            <a:r>
              <a:rPr lang="en-US" dirty="0" err="1"/>
              <a:t>geom_point</a:t>
            </a:r>
            <a:r>
              <a:rPr lang="en-US" dirty="0"/>
              <a:t>() + </a:t>
            </a:r>
            <a:r>
              <a:rPr lang="en-US" dirty="0" err="1"/>
              <a:t>theme_bw</a:t>
            </a:r>
            <a:r>
              <a:rPr lang="en-US" dirty="0"/>
              <a:t>() + labs(title= "2019 Garfield High School 4-Year Graduation Rate &lt; 80%", x = "\</a:t>
            </a:r>
            <a:r>
              <a:rPr lang="en-US" dirty="0" err="1"/>
              <a:t>nStudent</a:t>
            </a:r>
            <a:r>
              <a:rPr lang="en-US" dirty="0"/>
              <a:t> Group Type", y = "Graduation Rate Percentage", caption = "Source: </a:t>
            </a:r>
            <a:r>
              <a:rPr lang="en-US" dirty="0" err="1"/>
              <a:t>data.wa.gov</a:t>
            </a:r>
            <a:r>
              <a:rPr lang="en-US" dirty="0"/>
              <a:t>") + </a:t>
            </a:r>
            <a:r>
              <a:rPr lang="en-US" dirty="0" err="1"/>
              <a:t>gghighlight</a:t>
            </a:r>
            <a:r>
              <a:rPr lang="en-US" dirty="0"/>
              <a:t>(</a:t>
            </a:r>
            <a:r>
              <a:rPr lang="en-US" dirty="0" err="1"/>
              <a:t>GraduationRate</a:t>
            </a:r>
            <a:r>
              <a:rPr lang="en-US" dirty="0"/>
              <a:t> &lt; .80, </a:t>
            </a:r>
            <a:r>
              <a:rPr lang="en-US" dirty="0" err="1"/>
              <a:t>label_key</a:t>
            </a:r>
            <a:r>
              <a:rPr lang="en-US" dirty="0"/>
              <a:t> = </a:t>
            </a:r>
            <a:r>
              <a:rPr lang="en-US" dirty="0" err="1"/>
              <a:t>StudentGroup</a:t>
            </a:r>
            <a:r>
              <a:rPr lang="en-US" dirty="0"/>
              <a:t>, </a:t>
            </a:r>
            <a:r>
              <a:rPr lang="en-US" dirty="0" err="1"/>
              <a:t>label_params</a:t>
            </a:r>
            <a:r>
              <a:rPr lang="en-US" dirty="0"/>
              <a:t> = list(size = 3), </a:t>
            </a:r>
            <a:r>
              <a:rPr lang="en-US" dirty="0" err="1"/>
              <a:t>unhighlighted_colour</a:t>
            </a:r>
            <a:r>
              <a:rPr lang="en-US" dirty="0"/>
              <a:t> = "grey") + </a:t>
            </a:r>
            <a:r>
              <a:rPr lang="en-US" dirty="0" err="1"/>
              <a:t>scale_y_continuous</a:t>
            </a:r>
            <a:r>
              <a:rPr lang="en-US" dirty="0"/>
              <a:t>(labels = percent)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B2446-B71A-4D6A-991A-E1C344265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675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largely an effort of combining different types of plots into one using patchwork. I brought in the point cloud snapshots as well as the base r boxplots as images like so </a:t>
            </a:r>
          </a:p>
          <a:p>
            <a:r>
              <a:rPr lang="en-US" dirty="0"/>
              <a:t>p1 =</a:t>
            </a:r>
            <a:r>
              <a:rPr lang="en-US" dirty="0" err="1"/>
              <a:t>ggdraw</a:t>
            </a:r>
            <a:r>
              <a:rPr lang="en-US" dirty="0"/>
              <a:t>() + </a:t>
            </a:r>
          </a:p>
          <a:p>
            <a:r>
              <a:rPr lang="en-US" dirty="0"/>
              <a:t> </a:t>
            </a:r>
            <a:r>
              <a:rPr lang="en-US" dirty="0" err="1"/>
              <a:t>draw_plot</a:t>
            </a:r>
            <a:r>
              <a:rPr lang="en-US" dirty="0"/>
              <a:t>(p)+</a:t>
            </a:r>
          </a:p>
          <a:p>
            <a:r>
              <a:rPr lang="en-US" dirty="0"/>
              <a:t>  </a:t>
            </a:r>
            <a:r>
              <a:rPr lang="en-US" dirty="0" err="1"/>
              <a:t>draw_image</a:t>
            </a:r>
            <a:r>
              <a:rPr lang="en-US" dirty="0"/>
              <a:t>(trim1) +</a:t>
            </a:r>
          </a:p>
          <a:p>
            <a:r>
              <a:rPr lang="en-US" dirty="0"/>
              <a:t>  labs(tag = "1")</a:t>
            </a:r>
          </a:p>
          <a:p>
            <a:r>
              <a:rPr lang="en-US" dirty="0"/>
              <a:t>Where p is a blank </a:t>
            </a:r>
            <a:r>
              <a:rPr lang="en-US" dirty="0" err="1"/>
              <a:t>ggplot</a:t>
            </a:r>
            <a:r>
              <a:rPr lang="en-US" dirty="0"/>
              <a:t> I initiated and trim1 is the name of one of the point cloud images.</a:t>
            </a:r>
          </a:p>
          <a:p>
            <a:r>
              <a:rPr lang="en-US" dirty="0"/>
              <a:t>The map was done using </a:t>
            </a:r>
          </a:p>
          <a:p>
            <a:r>
              <a:rPr lang="en-US" dirty="0"/>
              <a:t>map = </a:t>
            </a:r>
            <a:r>
              <a:rPr lang="en-US" dirty="0" err="1"/>
              <a:t>gplot</a:t>
            </a:r>
            <a:r>
              <a:rPr lang="en-US" dirty="0"/>
              <a:t>(</a:t>
            </a:r>
            <a:r>
              <a:rPr lang="en-US" dirty="0" err="1"/>
              <a:t>sc</a:t>
            </a:r>
            <a:r>
              <a:rPr lang="en-US" dirty="0"/>
              <a:t>) + </a:t>
            </a:r>
          </a:p>
          <a:p>
            <a:r>
              <a:rPr lang="en-US" dirty="0"/>
              <a:t>  </a:t>
            </a:r>
            <a:r>
              <a:rPr lang="en-US" dirty="0" err="1"/>
              <a:t>geom_tile</a:t>
            </a:r>
            <a:r>
              <a:rPr lang="en-US" dirty="0"/>
              <a:t>(</a:t>
            </a:r>
            <a:r>
              <a:rPr lang="en-US" dirty="0" err="1"/>
              <a:t>aes</a:t>
            </a:r>
            <a:r>
              <a:rPr lang="en-US" dirty="0"/>
              <a:t>(fill = value))</a:t>
            </a:r>
          </a:p>
          <a:p>
            <a:r>
              <a:rPr lang="en-US" dirty="0" err="1"/>
              <a:t>Deliberatly</a:t>
            </a:r>
            <a:r>
              <a:rPr lang="en-US" dirty="0"/>
              <a:t> “</a:t>
            </a:r>
            <a:r>
              <a:rPr lang="en-US" dirty="0" err="1"/>
              <a:t>gplot</a:t>
            </a:r>
            <a:r>
              <a:rPr lang="en-US" dirty="0"/>
              <a:t>” instead of </a:t>
            </a:r>
            <a:r>
              <a:rPr lang="en-US" dirty="0" err="1"/>
              <a:t>ggplot</a:t>
            </a:r>
            <a:r>
              <a:rPr lang="en-US" dirty="0"/>
              <a:t>. SC is a raster I loaded in, and then </a:t>
            </a:r>
            <a:r>
              <a:rPr lang="en-US" dirty="0" err="1"/>
              <a:t>geom_tile</a:t>
            </a:r>
            <a:r>
              <a:rPr lang="en-US" dirty="0"/>
              <a:t> takes the values of that raster as the fill</a:t>
            </a:r>
          </a:p>
          <a:p>
            <a:r>
              <a:rPr lang="en-US" dirty="0"/>
              <a:t>Then, I built a layout (“design”, below) and set up my figure using patchwork</a:t>
            </a:r>
          </a:p>
          <a:p>
            <a:endParaRPr lang="en-US" dirty="0"/>
          </a:p>
          <a:p>
            <a:r>
              <a:rPr lang="en-US" dirty="0"/>
              <a:t>design &lt;- "</a:t>
            </a:r>
          </a:p>
          <a:p>
            <a:r>
              <a:rPr lang="en-US" dirty="0"/>
              <a:t>  1234</a:t>
            </a:r>
          </a:p>
          <a:p>
            <a:r>
              <a:rPr lang="en-US" dirty="0"/>
              <a:t>  1234</a:t>
            </a:r>
          </a:p>
          <a:p>
            <a:r>
              <a:rPr lang="en-US" dirty="0"/>
              <a:t>  1567</a:t>
            </a:r>
          </a:p>
          <a:p>
            <a:r>
              <a:rPr lang="en-US" dirty="0"/>
              <a:t>  1567</a:t>
            </a:r>
          </a:p>
          <a:p>
            <a:r>
              <a:rPr lang="en-US" dirty="0"/>
              <a:t>"</a:t>
            </a:r>
          </a:p>
          <a:p>
            <a:r>
              <a:rPr lang="en-US" dirty="0"/>
              <a:t>map + (p1/p1_bplot) + (p2/p2_bplot) + (p3/p3_bplot)+ (p4/p4_bplot) +</a:t>
            </a:r>
          </a:p>
          <a:p>
            <a:r>
              <a:rPr lang="en-US" dirty="0"/>
              <a:t>  (p5/p5_bplot) + (p6/p6_bplot)+</a:t>
            </a:r>
          </a:p>
          <a:p>
            <a:r>
              <a:rPr lang="en-US" dirty="0"/>
              <a:t>  </a:t>
            </a:r>
            <a:r>
              <a:rPr lang="en-US" dirty="0" err="1"/>
              <a:t>plot_layout</a:t>
            </a:r>
            <a:r>
              <a:rPr lang="en-US" dirty="0"/>
              <a:t>(design = design)+ </a:t>
            </a:r>
            <a:r>
              <a:rPr lang="en-US" dirty="0" err="1"/>
              <a:t>plot_annotation</a:t>
            </a:r>
            <a:r>
              <a:rPr lang="en-US" dirty="0"/>
              <a:t>(title="Forest Structure Types")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AC7F5E-0908-455D-BFCD-5141F7001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463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the package </a:t>
            </a:r>
            <a:r>
              <a:rPr lang="en-US" dirty="0" err="1"/>
              <a:t>ggstatsplot</a:t>
            </a:r>
            <a:r>
              <a:rPr lang="en-US" dirty="0"/>
              <a:t> and the function </a:t>
            </a:r>
            <a:r>
              <a:rPr lang="en-US" dirty="0" err="1"/>
              <a:t>ggcoefstats</a:t>
            </a:r>
            <a:r>
              <a:rPr lang="en-US" dirty="0"/>
              <a:t> to make the individual subplots here. Then I put them together using patchwork. I was particularly excited to differentiate the point color by significance, using an </a:t>
            </a:r>
            <a:r>
              <a:rPr lang="en-US" dirty="0" err="1"/>
              <a:t>ifelse</a:t>
            </a:r>
            <a:r>
              <a:rPr lang="en-US" dirty="0"/>
              <a:t> statement to assign colors to a new column in the data frame.</a:t>
            </a:r>
          </a:p>
          <a:p>
            <a:r>
              <a:rPr lang="en-US" dirty="0"/>
              <a:t>Any help on how to edit the font so it will be plain instead of bold would be great. I’ve figured out how to edit everything I need to within </a:t>
            </a:r>
            <a:r>
              <a:rPr lang="en-US" dirty="0" err="1"/>
              <a:t>ggcoefstats</a:t>
            </a:r>
            <a:r>
              <a:rPr lang="en-US" dirty="0"/>
              <a:t> except for that.</a:t>
            </a:r>
          </a:p>
          <a:p>
            <a:endParaRPr lang="en-US" dirty="0"/>
          </a:p>
          <a:p>
            <a:r>
              <a:rPr lang="en-US" dirty="0"/>
              <a:t>test &lt;- </a:t>
            </a:r>
            <a:r>
              <a:rPr lang="en-US" dirty="0" err="1"/>
              <a:t>ggcoefstats</a:t>
            </a:r>
            <a:r>
              <a:rPr lang="en-US" dirty="0"/>
              <a:t>(iji6, "tidy", </a:t>
            </a:r>
            <a:r>
              <a:rPr lang="en-US" dirty="0" err="1"/>
              <a:t>exclude.intercept</a:t>
            </a:r>
            <a:r>
              <a:rPr lang="en-US" dirty="0"/>
              <a:t> = F)</a:t>
            </a:r>
          </a:p>
          <a:p>
            <a:r>
              <a:rPr lang="en-US" dirty="0"/>
              <a:t>test &lt;- filter(test, term!="X6" &amp; term!="</a:t>
            </a:r>
            <a:r>
              <a:rPr lang="en-US" dirty="0" err="1"/>
              <a:t>Shape_Area</a:t>
            </a:r>
            <a:r>
              <a:rPr lang="en-US" dirty="0"/>
              <a:t>"&amp; term!="Prop_SC6")</a:t>
            </a:r>
          </a:p>
          <a:p>
            <a:r>
              <a:rPr lang="en-US" dirty="0"/>
              <a:t>col=</a:t>
            </a:r>
            <a:r>
              <a:rPr lang="en-US" dirty="0" err="1"/>
              <a:t>ifelse</a:t>
            </a:r>
            <a:r>
              <a:rPr lang="en-US" dirty="0"/>
              <a:t>(</a:t>
            </a:r>
            <a:r>
              <a:rPr lang="en-US" dirty="0" err="1"/>
              <a:t>test$p.value</a:t>
            </a:r>
            <a:r>
              <a:rPr lang="en-US" dirty="0"/>
              <a:t> &lt; 0.05, "#1ab4ac", "grey40")</a:t>
            </a:r>
          </a:p>
          <a:p>
            <a:r>
              <a:rPr lang="en-US" dirty="0"/>
              <a:t>p6 &lt;- </a:t>
            </a:r>
            <a:r>
              <a:rPr lang="en-US" dirty="0" err="1"/>
              <a:t>ggcoefstats</a:t>
            </a:r>
            <a:r>
              <a:rPr lang="en-US" dirty="0"/>
              <a:t>(test, </a:t>
            </a:r>
            <a:r>
              <a:rPr lang="en-US" dirty="0" err="1"/>
              <a:t>stats.labels</a:t>
            </a:r>
            <a:r>
              <a:rPr lang="en-US" dirty="0"/>
              <a:t> = F, </a:t>
            </a:r>
            <a:r>
              <a:rPr lang="en-US" dirty="0" err="1"/>
              <a:t>ylab</a:t>
            </a:r>
            <a:r>
              <a:rPr lang="en-US" dirty="0"/>
              <a:t>="",</a:t>
            </a:r>
            <a:r>
              <a:rPr lang="en-US" dirty="0" err="1"/>
              <a:t>xlab</a:t>
            </a:r>
            <a:r>
              <a:rPr lang="en-US" dirty="0"/>
              <a:t>="", title="6", </a:t>
            </a:r>
          </a:p>
          <a:p>
            <a:r>
              <a:rPr lang="en-US" dirty="0"/>
              <a:t>                  </a:t>
            </a:r>
            <a:r>
              <a:rPr lang="en-US" dirty="0" err="1"/>
              <a:t>errorbar.args</a:t>
            </a:r>
            <a:r>
              <a:rPr lang="en-US" dirty="0"/>
              <a:t> = list(size=0.05, col="grey80", </a:t>
            </a:r>
            <a:r>
              <a:rPr lang="en-US" dirty="0" err="1"/>
              <a:t>linetype</a:t>
            </a:r>
            <a:r>
              <a:rPr lang="en-US" dirty="0"/>
              <a:t>=1), </a:t>
            </a:r>
            <a:r>
              <a:rPr lang="en-US" dirty="0" err="1"/>
              <a:t>point.color</a:t>
            </a:r>
            <a:r>
              <a:rPr lang="en-US" dirty="0"/>
              <a:t> = col, </a:t>
            </a:r>
            <a:r>
              <a:rPr lang="en-US" dirty="0" err="1"/>
              <a:t>point.size</a:t>
            </a:r>
            <a:r>
              <a:rPr lang="en-US" dirty="0"/>
              <a:t> = 2,</a:t>
            </a:r>
          </a:p>
          <a:p>
            <a:r>
              <a:rPr lang="en-US" dirty="0"/>
              <a:t>                  </a:t>
            </a:r>
            <a:r>
              <a:rPr lang="en-US" dirty="0" err="1"/>
              <a:t>exclude.intercept</a:t>
            </a:r>
            <a:r>
              <a:rPr lang="en-US" dirty="0"/>
              <a:t> = F, </a:t>
            </a:r>
            <a:r>
              <a:rPr lang="en-US" dirty="0" err="1"/>
              <a:t>vline.args</a:t>
            </a:r>
            <a:r>
              <a:rPr lang="en-US" dirty="0"/>
              <a:t> = list(size = 0.5, </a:t>
            </a:r>
            <a:r>
              <a:rPr lang="en-US" dirty="0" err="1"/>
              <a:t>linetype</a:t>
            </a:r>
            <a:r>
              <a:rPr lang="en-US" dirty="0"/>
              <a:t> = 2, col="grey60"))+</a:t>
            </a:r>
          </a:p>
          <a:p>
            <a:r>
              <a:rPr lang="en-US" dirty="0"/>
              <a:t>theme(</a:t>
            </a:r>
            <a:r>
              <a:rPr lang="en-US" dirty="0" err="1"/>
              <a:t>plot.margin</a:t>
            </a:r>
            <a:r>
              <a:rPr lang="en-US" dirty="0"/>
              <a:t> = unit(c(0,0,0,0),"cm"),</a:t>
            </a:r>
          </a:p>
          <a:p>
            <a:r>
              <a:rPr lang="en-US" dirty="0"/>
              <a:t>        </a:t>
            </a:r>
            <a:r>
              <a:rPr lang="en-US" dirty="0" err="1"/>
              <a:t>axis.text.y</a:t>
            </a:r>
            <a:r>
              <a:rPr lang="en-US" dirty="0"/>
              <a:t>  = </a:t>
            </a:r>
            <a:r>
              <a:rPr lang="en-US" dirty="0" err="1"/>
              <a:t>element_blank</a:t>
            </a:r>
            <a:r>
              <a:rPr lang="en-US" dirty="0"/>
              <a:t>(),</a:t>
            </a:r>
          </a:p>
          <a:p>
            <a:r>
              <a:rPr lang="en-US" dirty="0"/>
              <a:t>        </a:t>
            </a:r>
            <a:r>
              <a:rPr lang="en-US" dirty="0" err="1"/>
              <a:t>axis.line</a:t>
            </a:r>
            <a:r>
              <a:rPr lang="en-US" dirty="0"/>
              <a:t> = </a:t>
            </a:r>
            <a:r>
              <a:rPr lang="en-US" dirty="0" err="1"/>
              <a:t>element_line</a:t>
            </a:r>
            <a:r>
              <a:rPr lang="en-US" dirty="0"/>
              <a:t>(</a:t>
            </a:r>
            <a:r>
              <a:rPr lang="en-US" dirty="0" err="1"/>
              <a:t>colour</a:t>
            </a:r>
            <a:r>
              <a:rPr lang="en-US" dirty="0"/>
              <a:t> = "dark grey"),</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panel.border</a:t>
            </a:r>
            <a:r>
              <a:rPr lang="en-US" dirty="0"/>
              <a:t> = </a:t>
            </a:r>
            <a:r>
              <a:rPr lang="en-US" dirty="0" err="1"/>
              <a:t>element_blank</a:t>
            </a:r>
            <a:r>
              <a:rPr lang="en-US" dirty="0"/>
              <a:t>(),</a:t>
            </a:r>
          </a:p>
          <a:p>
            <a:r>
              <a:rPr lang="en-US" dirty="0"/>
              <a:t>        </a:t>
            </a:r>
            <a:r>
              <a:rPr lang="en-US" dirty="0" err="1"/>
              <a:t>panel.background</a:t>
            </a:r>
            <a:r>
              <a:rPr lang="en-US" dirty="0"/>
              <a:t> = </a:t>
            </a:r>
            <a:r>
              <a:rPr lang="en-US" dirty="0" err="1"/>
              <a:t>element_blank</a:t>
            </a:r>
            <a:r>
              <a:rPr lang="en-US" dirty="0"/>
              <a:t>(),</a:t>
            </a:r>
          </a:p>
          <a:p>
            <a:r>
              <a:rPr lang="en-US" dirty="0"/>
              <a:t>        title = </a:t>
            </a:r>
            <a:r>
              <a:rPr lang="en-US" dirty="0" err="1"/>
              <a:t>element_text</a:t>
            </a:r>
            <a:r>
              <a:rPr lang="en-US" dirty="0"/>
              <a:t>(color = "grey30"))</a:t>
            </a:r>
          </a:p>
          <a:p>
            <a:endParaRPr lang="en-US" dirty="0"/>
          </a:p>
          <a:p>
            <a:endParaRPr lang="en-US" dirty="0"/>
          </a:p>
          <a:p>
            <a:r>
              <a:rPr lang="en-US" dirty="0"/>
              <a:t>patchwork &lt;- (p1+p2+p3)/</a:t>
            </a:r>
          </a:p>
          <a:p>
            <a:r>
              <a:rPr lang="en-US" dirty="0"/>
              <a:t>(p4+p5+p6)</a:t>
            </a:r>
          </a:p>
          <a:p>
            <a:r>
              <a:rPr lang="en-US" dirty="0"/>
              <a:t>p &lt;- patchwork + </a:t>
            </a:r>
            <a:r>
              <a:rPr lang="en-US" dirty="0" err="1"/>
              <a:t>plot_annotation</a:t>
            </a:r>
            <a:r>
              <a:rPr lang="en-US" dirty="0"/>
              <a:t>( title = 'Interspersion and Juxtaposition Index',</a:t>
            </a:r>
          </a:p>
          <a:p>
            <a:r>
              <a:rPr lang="en-US" dirty="0"/>
              <a:t>                             subtitle = 'By Structure Class',</a:t>
            </a:r>
          </a:p>
          <a:p>
            <a:r>
              <a:rPr lang="en-US" dirty="0"/>
              <a:t>                             caption = 'Blue=Significant \</a:t>
            </a:r>
            <a:r>
              <a:rPr lang="en-US" dirty="0" err="1"/>
              <a:t>nSilver</a:t>
            </a:r>
            <a:r>
              <a:rPr lang="en-US" dirty="0"/>
              <a:t>=Not Significant'</a:t>
            </a:r>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AC7F5E-0908-455D-BFCD-5141F7001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56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PANEL A &amp; B ########</a:t>
            </a:r>
          </a:p>
          <a:p>
            <a:r>
              <a:rPr lang="en-US" dirty="0"/>
              <a:t>##Draw LDA plot</a:t>
            </a:r>
          </a:p>
          <a:p>
            <a:r>
              <a:rPr lang="en-US" dirty="0" err="1"/>
              <a:t>pLDA</a:t>
            </a:r>
            <a:r>
              <a:rPr lang="en-US" dirty="0"/>
              <a:t>&lt;-</a:t>
            </a:r>
            <a:r>
              <a:rPr lang="en-US" dirty="0" err="1"/>
              <a:t>ggplot</a:t>
            </a:r>
            <a:r>
              <a:rPr lang="en-US" dirty="0"/>
              <a:t>(df, </a:t>
            </a:r>
            <a:r>
              <a:rPr lang="en-US" dirty="0" err="1"/>
              <a:t>aes</a:t>
            </a:r>
            <a:r>
              <a:rPr lang="en-US" dirty="0"/>
              <a:t>(x=x, y=y, fill = Species)) + </a:t>
            </a:r>
          </a:p>
          <a:p>
            <a:r>
              <a:rPr lang="en-US" dirty="0"/>
              <a:t>  </a:t>
            </a:r>
            <a:r>
              <a:rPr lang="en-US" dirty="0" err="1"/>
              <a:t>geom_point</a:t>
            </a:r>
            <a:r>
              <a:rPr lang="en-US" dirty="0"/>
              <a:t>(</a:t>
            </a:r>
            <a:r>
              <a:rPr lang="en-US" dirty="0" err="1"/>
              <a:t>aes</a:t>
            </a:r>
            <a:r>
              <a:rPr lang="en-US" dirty="0"/>
              <a:t>(fill = Species, color = Species, shape = </a:t>
            </a:r>
            <a:r>
              <a:rPr lang="en-US" dirty="0" err="1"/>
              <a:t>infectionCluster$cluster</a:t>
            </a:r>
            <a:r>
              <a:rPr lang="en-US" dirty="0"/>
              <a:t>), </a:t>
            </a:r>
          </a:p>
          <a:p>
            <a:r>
              <a:rPr lang="en-US" dirty="0"/>
              <a:t>             size = 6,alpha = 0.5) + </a:t>
            </a:r>
          </a:p>
          <a:p>
            <a:r>
              <a:rPr lang="en-US" dirty="0"/>
              <a:t>  </a:t>
            </a:r>
            <a:r>
              <a:rPr lang="en-US" dirty="0" err="1"/>
              <a:t>geom_hline</a:t>
            </a:r>
            <a:r>
              <a:rPr lang="en-US" dirty="0"/>
              <a:t>(</a:t>
            </a:r>
            <a:r>
              <a:rPr lang="en-US" dirty="0" err="1"/>
              <a:t>yintercept</a:t>
            </a:r>
            <a:r>
              <a:rPr lang="en-US" dirty="0"/>
              <a:t>=0 ,color="gray") +</a:t>
            </a:r>
          </a:p>
          <a:p>
            <a:r>
              <a:rPr lang="en-US" dirty="0"/>
              <a:t>  </a:t>
            </a:r>
            <a:r>
              <a:rPr lang="en-US" dirty="0" err="1"/>
              <a:t>geom_vline</a:t>
            </a:r>
            <a:r>
              <a:rPr lang="en-US" dirty="0"/>
              <a:t>(</a:t>
            </a:r>
            <a:r>
              <a:rPr lang="en-US" dirty="0" err="1"/>
              <a:t>xintercept</a:t>
            </a:r>
            <a:r>
              <a:rPr lang="en-US" dirty="0"/>
              <a:t>=0 ,color="gray") +</a:t>
            </a:r>
          </a:p>
          <a:p>
            <a:r>
              <a:rPr lang="en-US" dirty="0"/>
              <a:t>  </a:t>
            </a:r>
            <a:r>
              <a:rPr lang="en-US" dirty="0" err="1"/>
              <a:t>theme_minimal</a:t>
            </a:r>
            <a:r>
              <a:rPr lang="en-US" dirty="0"/>
              <a:t>()+</a:t>
            </a:r>
          </a:p>
          <a:p>
            <a:r>
              <a:rPr lang="en-US" dirty="0"/>
              <a:t>  theme(</a:t>
            </a:r>
            <a:r>
              <a:rPr lang="en-US" dirty="0" err="1"/>
              <a:t>panel.grid</a:t>
            </a:r>
            <a:r>
              <a:rPr lang="en-US" dirty="0"/>
              <a:t> = </a:t>
            </a:r>
            <a:r>
              <a:rPr lang="en-US" dirty="0" err="1"/>
              <a:t>element_blank</a:t>
            </a:r>
            <a:r>
              <a:rPr lang="en-US" dirty="0"/>
              <a:t>(),</a:t>
            </a:r>
          </a:p>
          <a:p>
            <a:r>
              <a:rPr lang="en-US" dirty="0"/>
              <a:t>        </a:t>
            </a:r>
            <a:r>
              <a:rPr lang="en-US" dirty="0" err="1"/>
              <a:t>axis.title</a:t>
            </a:r>
            <a:r>
              <a:rPr lang="en-US" dirty="0"/>
              <a:t> = </a:t>
            </a:r>
            <a:r>
              <a:rPr lang="en-US" dirty="0" err="1"/>
              <a:t>element_text</a:t>
            </a:r>
            <a:r>
              <a:rPr lang="en-US" dirty="0"/>
              <a:t>(size = 14),</a:t>
            </a:r>
          </a:p>
          <a:p>
            <a:r>
              <a:rPr lang="en-US" dirty="0"/>
              <a:t>        </a:t>
            </a:r>
            <a:r>
              <a:rPr lang="en-US" dirty="0" err="1"/>
              <a:t>axis.text</a:t>
            </a:r>
            <a:r>
              <a:rPr lang="en-US" dirty="0"/>
              <a:t> = </a:t>
            </a:r>
            <a:r>
              <a:rPr lang="en-US" dirty="0" err="1"/>
              <a:t>element_text</a:t>
            </a:r>
            <a:r>
              <a:rPr lang="en-US" dirty="0"/>
              <a:t>(size = 12),</a:t>
            </a:r>
          </a:p>
          <a:p>
            <a:r>
              <a:rPr lang="en-US" dirty="0"/>
              <a:t>        </a:t>
            </a:r>
            <a:r>
              <a:rPr lang="en-US" dirty="0" err="1"/>
              <a:t>legend.title</a:t>
            </a:r>
            <a:r>
              <a:rPr lang="en-US" dirty="0"/>
              <a:t> = </a:t>
            </a:r>
            <a:r>
              <a:rPr lang="en-US" dirty="0" err="1"/>
              <a:t>element_blank</a:t>
            </a:r>
            <a:r>
              <a:rPr lang="en-US" dirty="0"/>
              <a:t>(),</a:t>
            </a:r>
          </a:p>
          <a:p>
            <a:r>
              <a:rPr lang="en-US" dirty="0"/>
              <a:t>        </a:t>
            </a:r>
            <a:r>
              <a:rPr lang="en-US" dirty="0" err="1"/>
              <a:t>legend.text</a:t>
            </a:r>
            <a:r>
              <a:rPr lang="en-US" dirty="0"/>
              <a:t> = </a:t>
            </a:r>
            <a:r>
              <a:rPr lang="en-US" dirty="0" err="1"/>
              <a:t>element_text</a:t>
            </a:r>
            <a:r>
              <a:rPr lang="en-US" dirty="0"/>
              <a:t>(size = 14, face = "italic"),</a:t>
            </a:r>
          </a:p>
          <a:p>
            <a:r>
              <a:rPr lang="en-US" dirty="0"/>
              <a:t>        </a:t>
            </a:r>
            <a:r>
              <a:rPr lang="en-US" dirty="0" err="1"/>
              <a:t>legend.position</a:t>
            </a:r>
            <a:r>
              <a:rPr lang="en-US" dirty="0"/>
              <a:t> = c(0.1,0.1)) +</a:t>
            </a:r>
          </a:p>
          <a:p>
            <a:r>
              <a:rPr lang="en-US" dirty="0"/>
              <a:t>  labs(x = paste("LD1 (", round((</a:t>
            </a:r>
            <a:r>
              <a:rPr lang="en-US" dirty="0" err="1"/>
              <a:t>prop.lda</a:t>
            </a:r>
            <a:r>
              <a:rPr lang="en-US" dirty="0"/>
              <a:t>[1]*100), digits = 2), " %)", </a:t>
            </a:r>
            <a:r>
              <a:rPr lang="en-US" dirty="0" err="1"/>
              <a:t>sep</a:t>
            </a:r>
            <a:r>
              <a:rPr lang="en-US" dirty="0"/>
              <a:t> = "")) + </a:t>
            </a:r>
          </a:p>
          <a:p>
            <a:r>
              <a:rPr lang="en-US" dirty="0"/>
              <a:t>  labs(y = paste("LD2 (", round((</a:t>
            </a:r>
            <a:r>
              <a:rPr lang="en-US" dirty="0" err="1"/>
              <a:t>prop.lda</a:t>
            </a:r>
            <a:r>
              <a:rPr lang="en-US" dirty="0"/>
              <a:t>[2]*100), digits = 2), " %)", </a:t>
            </a:r>
            <a:r>
              <a:rPr lang="en-US" dirty="0" err="1"/>
              <a:t>sep</a:t>
            </a:r>
            <a:r>
              <a:rPr lang="en-US" dirty="0"/>
              <a:t> = "")) + </a:t>
            </a:r>
          </a:p>
          <a:p>
            <a:r>
              <a:rPr lang="en-US" dirty="0"/>
              <a:t>  </a:t>
            </a:r>
            <a:r>
              <a:rPr lang="en-US" dirty="0" err="1"/>
              <a:t>scale_x_continuous</a:t>
            </a:r>
            <a:r>
              <a:rPr lang="en-US" dirty="0"/>
              <a:t>() +</a:t>
            </a:r>
          </a:p>
          <a:p>
            <a:r>
              <a:rPr lang="en-US" dirty="0"/>
              <a:t>  </a:t>
            </a:r>
            <a:r>
              <a:rPr lang="en-US" dirty="0" err="1"/>
              <a:t>scale_fill_brewer</a:t>
            </a:r>
            <a:r>
              <a:rPr lang="en-US" dirty="0"/>
              <a:t>(palette = 'Dark2', guide = FALSE) +</a:t>
            </a:r>
          </a:p>
          <a:p>
            <a:r>
              <a:rPr lang="en-US" dirty="0"/>
              <a:t>  </a:t>
            </a:r>
            <a:r>
              <a:rPr lang="en-US" dirty="0" err="1"/>
              <a:t>scale_colour_brewer</a:t>
            </a:r>
            <a:r>
              <a:rPr lang="en-US" dirty="0"/>
              <a:t>(palette = 'Dark2', guide = FALSE) +</a:t>
            </a:r>
          </a:p>
          <a:p>
            <a:r>
              <a:rPr lang="en-US" dirty="0"/>
              <a:t>  annotate('text', x = x, y=y+0.1, label = Strain, size = 3)</a:t>
            </a:r>
          </a:p>
          <a:p>
            <a:endParaRPr lang="en-US" dirty="0"/>
          </a:p>
          <a:p>
            <a:r>
              <a:rPr lang="en-US" dirty="0"/>
              <a:t>##Draw K-means plot</a:t>
            </a:r>
          </a:p>
          <a:p>
            <a:endParaRPr lang="en-US" dirty="0"/>
          </a:p>
          <a:p>
            <a:r>
              <a:rPr lang="en-US" dirty="0" err="1"/>
              <a:t>pKmeans</a:t>
            </a:r>
            <a:r>
              <a:rPr lang="en-US" dirty="0"/>
              <a:t>&lt;- </a:t>
            </a:r>
            <a:r>
              <a:rPr lang="en-US" dirty="0" err="1"/>
              <a:t>ggplot</a:t>
            </a:r>
            <a:r>
              <a:rPr lang="en-US" dirty="0"/>
              <a:t>(</a:t>
            </a:r>
            <a:r>
              <a:rPr lang="en-US" dirty="0" err="1"/>
              <a:t>kgraph</a:t>
            </a:r>
            <a:r>
              <a:rPr lang="en-US" dirty="0"/>
              <a:t>, </a:t>
            </a:r>
            <a:r>
              <a:rPr lang="en-US" dirty="0" err="1"/>
              <a:t>aes</a:t>
            </a:r>
            <a:r>
              <a:rPr lang="en-US" dirty="0"/>
              <a:t>(x = k,  y=wss1)) +</a:t>
            </a:r>
          </a:p>
          <a:p>
            <a:r>
              <a:rPr lang="en-US" dirty="0"/>
              <a:t>  </a:t>
            </a:r>
            <a:r>
              <a:rPr lang="en-US" dirty="0" err="1"/>
              <a:t>geom_point</a:t>
            </a:r>
            <a:r>
              <a:rPr lang="en-US" dirty="0"/>
              <a:t>() +</a:t>
            </a:r>
          </a:p>
          <a:p>
            <a:r>
              <a:rPr lang="en-US" dirty="0"/>
              <a:t>  </a:t>
            </a:r>
            <a:r>
              <a:rPr lang="en-US" dirty="0" err="1"/>
              <a:t>geom_line</a:t>
            </a:r>
            <a:r>
              <a:rPr lang="en-US" dirty="0"/>
              <a:t>() +</a:t>
            </a:r>
          </a:p>
          <a:p>
            <a:r>
              <a:rPr lang="en-US" dirty="0"/>
              <a:t>  </a:t>
            </a:r>
            <a:r>
              <a:rPr lang="en-US" dirty="0" err="1"/>
              <a:t>geom_vline</a:t>
            </a:r>
            <a:r>
              <a:rPr lang="en-US" dirty="0"/>
              <a:t>(</a:t>
            </a:r>
            <a:r>
              <a:rPr lang="en-US" dirty="0" err="1"/>
              <a:t>xintercept</a:t>
            </a:r>
            <a:r>
              <a:rPr lang="en-US" dirty="0"/>
              <a:t> = 3, col = "red") +</a:t>
            </a:r>
          </a:p>
          <a:p>
            <a:r>
              <a:rPr lang="en-US" dirty="0"/>
              <a:t>  </a:t>
            </a:r>
            <a:r>
              <a:rPr lang="en-US" dirty="0" err="1"/>
              <a:t>theme_minimal</a:t>
            </a:r>
            <a:r>
              <a:rPr lang="en-US" dirty="0"/>
              <a:t>() +</a:t>
            </a:r>
          </a:p>
          <a:p>
            <a:r>
              <a:rPr lang="en-US" dirty="0"/>
              <a:t>  theme(</a:t>
            </a:r>
            <a:r>
              <a:rPr lang="en-US" dirty="0" err="1"/>
              <a:t>axis.title</a:t>
            </a:r>
            <a:r>
              <a:rPr lang="en-US" dirty="0"/>
              <a:t> = </a:t>
            </a:r>
            <a:r>
              <a:rPr lang="en-US" dirty="0" err="1"/>
              <a:t>element_text</a:t>
            </a:r>
            <a:r>
              <a:rPr lang="en-US" dirty="0"/>
              <a:t>(size = 8), </a:t>
            </a:r>
          </a:p>
          <a:p>
            <a:r>
              <a:rPr lang="en-US" dirty="0"/>
              <a:t>        </a:t>
            </a:r>
            <a:r>
              <a:rPr lang="en-US" dirty="0" err="1"/>
              <a:t>panel.grid</a:t>
            </a:r>
            <a:r>
              <a:rPr lang="en-US" dirty="0"/>
              <a:t> = </a:t>
            </a:r>
            <a:r>
              <a:rPr lang="en-US" dirty="0" err="1"/>
              <a:t>element_blank</a:t>
            </a:r>
            <a:r>
              <a:rPr lang="en-US" dirty="0"/>
              <a:t>(),</a:t>
            </a:r>
          </a:p>
          <a:p>
            <a:r>
              <a:rPr lang="en-US" dirty="0"/>
              <a:t>        </a:t>
            </a:r>
            <a:r>
              <a:rPr lang="en-US" dirty="0" err="1"/>
              <a:t>plot.background</a:t>
            </a:r>
            <a:r>
              <a:rPr lang="en-US" dirty="0"/>
              <a:t> = </a:t>
            </a:r>
            <a:r>
              <a:rPr lang="en-US" dirty="0" err="1"/>
              <a:t>element_rect</a:t>
            </a:r>
            <a:r>
              <a:rPr lang="en-US" dirty="0"/>
              <a:t>(</a:t>
            </a:r>
            <a:r>
              <a:rPr lang="en-US" dirty="0" err="1"/>
              <a:t>colour</a:t>
            </a:r>
            <a:r>
              <a:rPr lang="en-US" dirty="0"/>
              <a:t> = "gray")) +</a:t>
            </a:r>
          </a:p>
          <a:p>
            <a:r>
              <a:rPr lang="en-US" dirty="0"/>
              <a:t>  </a:t>
            </a:r>
            <a:r>
              <a:rPr lang="en-US" dirty="0" err="1"/>
              <a:t>ylab</a:t>
            </a:r>
            <a:r>
              <a:rPr lang="en-US" dirty="0"/>
              <a:t>("WSS") +</a:t>
            </a:r>
          </a:p>
          <a:p>
            <a:r>
              <a:rPr lang="en-US" dirty="0"/>
              <a:t>  </a:t>
            </a:r>
            <a:r>
              <a:rPr lang="en-US" dirty="0" err="1"/>
              <a:t>xlab</a:t>
            </a:r>
            <a:r>
              <a:rPr lang="en-US" dirty="0"/>
              <a:t>("K") +</a:t>
            </a:r>
          </a:p>
          <a:p>
            <a:r>
              <a:rPr lang="en-US" dirty="0"/>
              <a:t>  </a:t>
            </a:r>
            <a:r>
              <a:rPr lang="en-US" dirty="0" err="1"/>
              <a:t>scale_x_continuous</a:t>
            </a:r>
            <a:r>
              <a:rPr lang="en-US" dirty="0"/>
              <a:t>(expand = c(0,0.1),</a:t>
            </a:r>
          </a:p>
          <a:p>
            <a:r>
              <a:rPr lang="en-US" dirty="0"/>
              <a:t>                     limits = c(1, 14),</a:t>
            </a:r>
          </a:p>
          <a:p>
            <a:r>
              <a:rPr lang="en-US" dirty="0"/>
              <a:t>                     breaks = seq(1,14,2))+</a:t>
            </a:r>
          </a:p>
          <a:p>
            <a:r>
              <a:rPr lang="en-US" dirty="0"/>
              <a:t>  </a:t>
            </a:r>
            <a:r>
              <a:rPr lang="en-US" dirty="0" err="1"/>
              <a:t>scale_y_continuous</a:t>
            </a:r>
            <a:r>
              <a:rPr lang="en-US" dirty="0"/>
              <a:t>(expand = c(0,0),</a:t>
            </a:r>
          </a:p>
          <a:p>
            <a:r>
              <a:rPr lang="en-US" dirty="0"/>
              <a:t>                     limits = c(0,300),</a:t>
            </a:r>
          </a:p>
          <a:p>
            <a:r>
              <a:rPr lang="en-US" dirty="0"/>
              <a:t>                     breaks = seq(0,300,100))</a:t>
            </a:r>
          </a:p>
          <a:p>
            <a:endParaRPr lang="en-US" dirty="0"/>
          </a:p>
          <a:p>
            <a:r>
              <a:rPr lang="en-US" dirty="0"/>
              <a:t>##Plot LDA with K-means as insert</a:t>
            </a:r>
          </a:p>
          <a:p>
            <a:endParaRPr lang="en-US" dirty="0"/>
          </a:p>
          <a:p>
            <a:r>
              <a:rPr lang="en-US" dirty="0" err="1"/>
              <a:t>LDA_epidem</a:t>
            </a:r>
            <a:r>
              <a:rPr lang="en-US" dirty="0"/>
              <a:t>&lt;-</a:t>
            </a:r>
            <a:r>
              <a:rPr lang="en-US" dirty="0" err="1"/>
              <a:t>ggdraw</a:t>
            </a:r>
            <a:r>
              <a:rPr lang="en-US" dirty="0"/>
              <a:t>(</a:t>
            </a:r>
            <a:r>
              <a:rPr lang="en-US" dirty="0" err="1"/>
              <a:t>pLDA</a:t>
            </a:r>
            <a:r>
              <a:rPr lang="en-US" dirty="0"/>
              <a:t>) + </a:t>
            </a:r>
            <a:r>
              <a:rPr lang="en-US" dirty="0" err="1"/>
              <a:t>draw_plot</a:t>
            </a:r>
            <a:r>
              <a:rPr lang="en-US" dirty="0"/>
              <a:t>(</a:t>
            </a:r>
            <a:r>
              <a:rPr lang="en-US" dirty="0" err="1"/>
              <a:t>pKmeans</a:t>
            </a:r>
            <a:r>
              <a:rPr lang="en-US" dirty="0"/>
              <a:t>, x = 0.75, y = 0.10, width = 0.25, height = 0.25) +</a:t>
            </a:r>
          </a:p>
          <a:p>
            <a:r>
              <a:rPr lang="en-US" dirty="0"/>
              <a:t>  </a:t>
            </a:r>
            <a:r>
              <a:rPr lang="en-US" dirty="0" err="1"/>
              <a:t>draw_plot_label</a:t>
            </a:r>
            <a:r>
              <a:rPr lang="en-US" dirty="0"/>
              <a:t>(label=c("A", "B"), x=c(0, 0.96), y=c(1, 0.35))</a:t>
            </a:r>
          </a:p>
          <a:p>
            <a:endParaRPr lang="en-US" dirty="0"/>
          </a:p>
          <a:p>
            <a:r>
              <a:rPr lang="en-US" dirty="0"/>
              <a:t>#######CREATE PANEL C########</a:t>
            </a:r>
          </a:p>
          <a:p>
            <a:endParaRPr lang="en-US" dirty="0"/>
          </a:p>
          <a:p>
            <a:r>
              <a:rPr lang="en-US" dirty="0" err="1"/>
              <a:t>pLA</a:t>
            </a:r>
            <a:r>
              <a:rPr lang="en-US" dirty="0"/>
              <a:t>&lt;- </a:t>
            </a:r>
            <a:r>
              <a:rPr lang="en-US" dirty="0" err="1"/>
              <a:t>ggplot</a:t>
            </a:r>
            <a:r>
              <a:rPr lang="en-US" dirty="0"/>
              <a:t>(</a:t>
            </a:r>
            <a:r>
              <a:rPr lang="en-US" dirty="0" err="1"/>
              <a:t>meanLA</a:t>
            </a:r>
            <a:r>
              <a:rPr lang="en-US" dirty="0"/>
              <a:t>, </a:t>
            </a:r>
            <a:r>
              <a:rPr lang="en-US" dirty="0" err="1"/>
              <a:t>aes</a:t>
            </a:r>
            <a:r>
              <a:rPr lang="en-US" dirty="0"/>
              <a:t>(x = Strain, y = </a:t>
            </a:r>
            <a:r>
              <a:rPr lang="en-US" dirty="0" err="1"/>
              <a:t>meanLA</a:t>
            </a:r>
            <a:r>
              <a:rPr lang="en-US" dirty="0"/>
              <a:t>, fill = Species)) +</a:t>
            </a:r>
          </a:p>
          <a:p>
            <a:r>
              <a:rPr lang="en-US" dirty="0"/>
              <a:t>  </a:t>
            </a:r>
            <a:r>
              <a:rPr lang="en-US" dirty="0" err="1"/>
              <a:t>geom_col</a:t>
            </a:r>
            <a:r>
              <a:rPr lang="en-US" dirty="0"/>
              <a:t>(alpha = 0.8) +</a:t>
            </a:r>
          </a:p>
          <a:p>
            <a:r>
              <a:rPr lang="en-US" dirty="0"/>
              <a:t>  </a:t>
            </a:r>
            <a:r>
              <a:rPr lang="en-US" dirty="0" err="1"/>
              <a:t>geom_errorbar</a:t>
            </a:r>
            <a:r>
              <a:rPr lang="en-US" dirty="0"/>
              <a:t>(</a:t>
            </a:r>
            <a:r>
              <a:rPr lang="en-US" dirty="0" err="1"/>
              <a:t>aes</a:t>
            </a:r>
            <a:r>
              <a:rPr lang="en-US" dirty="0"/>
              <a:t>(</a:t>
            </a:r>
            <a:r>
              <a:rPr lang="en-US" dirty="0" err="1"/>
              <a:t>ymin</a:t>
            </a:r>
            <a:r>
              <a:rPr lang="en-US" dirty="0"/>
              <a:t> = </a:t>
            </a:r>
            <a:r>
              <a:rPr lang="en-US" dirty="0" err="1"/>
              <a:t>meanLA</a:t>
            </a:r>
            <a:r>
              <a:rPr lang="en-US" dirty="0"/>
              <a:t> - se, </a:t>
            </a:r>
            <a:r>
              <a:rPr lang="en-US" dirty="0" err="1"/>
              <a:t>ymax</a:t>
            </a:r>
            <a:r>
              <a:rPr lang="en-US" dirty="0"/>
              <a:t> = </a:t>
            </a:r>
            <a:r>
              <a:rPr lang="en-US" dirty="0" err="1"/>
              <a:t>meanLA</a:t>
            </a:r>
            <a:r>
              <a:rPr lang="en-US" dirty="0"/>
              <a:t> + se), width=0.2) +</a:t>
            </a:r>
          </a:p>
          <a:p>
            <a:r>
              <a:rPr lang="en-US" dirty="0"/>
              <a:t>  </a:t>
            </a:r>
            <a:r>
              <a:rPr lang="en-US" dirty="0" err="1"/>
              <a:t>theme_minimal</a:t>
            </a:r>
            <a:r>
              <a:rPr lang="en-US" dirty="0"/>
              <a:t>() +</a:t>
            </a:r>
          </a:p>
          <a:p>
            <a:r>
              <a:rPr lang="en-US" dirty="0"/>
              <a:t>  theme(</a:t>
            </a:r>
            <a:r>
              <a:rPr lang="en-US" dirty="0" err="1"/>
              <a:t>legend.title</a:t>
            </a:r>
            <a:r>
              <a:rPr lang="en-US" dirty="0"/>
              <a:t> = </a:t>
            </a:r>
            <a:r>
              <a:rPr lang="en-US" dirty="0" err="1"/>
              <a:t>element_blank</a:t>
            </a:r>
            <a:r>
              <a:rPr lang="en-US" dirty="0"/>
              <a:t>(),</a:t>
            </a:r>
          </a:p>
          <a:p>
            <a:r>
              <a:rPr lang="en-US" dirty="0"/>
              <a:t>        </a:t>
            </a:r>
            <a:r>
              <a:rPr lang="en-US" dirty="0" err="1"/>
              <a:t>legend.position</a:t>
            </a:r>
            <a:r>
              <a:rPr lang="en-US" dirty="0"/>
              <a:t> = c(0.9,0.95),</a:t>
            </a:r>
          </a:p>
          <a:p>
            <a:r>
              <a:rPr lang="en-US" dirty="0"/>
              <a:t>        </a:t>
            </a:r>
            <a:r>
              <a:rPr lang="en-US" dirty="0" err="1"/>
              <a:t>panel.grid</a:t>
            </a:r>
            <a:r>
              <a:rPr lang="en-US" dirty="0"/>
              <a:t> = </a:t>
            </a:r>
            <a:r>
              <a:rPr lang="en-US" dirty="0" err="1"/>
              <a:t>element_blank</a:t>
            </a:r>
            <a:r>
              <a:rPr lang="en-US" dirty="0"/>
              <a:t>(),</a:t>
            </a:r>
          </a:p>
          <a:p>
            <a:r>
              <a:rPr lang="en-US" dirty="0"/>
              <a:t>        </a:t>
            </a:r>
            <a:r>
              <a:rPr lang="en-US" dirty="0" err="1"/>
              <a:t>axis.title.y</a:t>
            </a:r>
            <a:r>
              <a:rPr lang="en-US" dirty="0"/>
              <a:t> = </a:t>
            </a:r>
            <a:r>
              <a:rPr lang="en-US" dirty="0" err="1"/>
              <a:t>element_text</a:t>
            </a:r>
            <a:r>
              <a:rPr lang="en-US" dirty="0"/>
              <a:t>(size = 14),</a:t>
            </a:r>
          </a:p>
          <a:p>
            <a:r>
              <a:rPr lang="en-US" dirty="0"/>
              <a:t>        </a:t>
            </a:r>
            <a:r>
              <a:rPr lang="en-US" dirty="0" err="1"/>
              <a:t>axis.title.x</a:t>
            </a:r>
            <a:r>
              <a:rPr lang="en-US" dirty="0"/>
              <a:t> = </a:t>
            </a:r>
            <a:r>
              <a:rPr lang="en-US" dirty="0" err="1"/>
              <a:t>element_blank</a:t>
            </a:r>
            <a:r>
              <a:rPr lang="en-US" dirty="0"/>
              <a:t>(),</a:t>
            </a:r>
          </a:p>
          <a:p>
            <a:r>
              <a:rPr lang="en-US" dirty="0"/>
              <a:t>        </a:t>
            </a:r>
            <a:r>
              <a:rPr lang="en-US" dirty="0" err="1"/>
              <a:t>axis.text.x</a:t>
            </a:r>
            <a:r>
              <a:rPr lang="en-US" dirty="0"/>
              <a:t> = </a:t>
            </a:r>
            <a:r>
              <a:rPr lang="en-US" dirty="0" err="1"/>
              <a:t>element_blank</a:t>
            </a:r>
            <a:r>
              <a:rPr lang="en-US" dirty="0"/>
              <a:t>(),</a:t>
            </a:r>
          </a:p>
          <a:p>
            <a:r>
              <a:rPr lang="en-US" dirty="0"/>
              <a:t>        </a:t>
            </a:r>
            <a:r>
              <a:rPr lang="en-US" dirty="0" err="1"/>
              <a:t>axis.text.y</a:t>
            </a:r>
            <a:r>
              <a:rPr lang="en-US" dirty="0"/>
              <a:t> = </a:t>
            </a:r>
            <a:r>
              <a:rPr lang="en-US" dirty="0" err="1"/>
              <a:t>element_text</a:t>
            </a:r>
            <a:r>
              <a:rPr lang="en-US" dirty="0"/>
              <a:t>(size = 12),</a:t>
            </a:r>
          </a:p>
          <a:p>
            <a:r>
              <a:rPr lang="en-US" dirty="0"/>
              <a:t>        </a:t>
            </a:r>
            <a:r>
              <a:rPr lang="en-US" dirty="0" err="1"/>
              <a:t>legend.text</a:t>
            </a:r>
            <a:r>
              <a:rPr lang="en-US" dirty="0"/>
              <a:t> = </a:t>
            </a:r>
            <a:r>
              <a:rPr lang="en-US" dirty="0" err="1"/>
              <a:t>element_text</a:t>
            </a:r>
            <a:r>
              <a:rPr lang="en-US" dirty="0"/>
              <a:t>(size = 14, face = "italic")) +</a:t>
            </a:r>
          </a:p>
          <a:p>
            <a:r>
              <a:rPr lang="en-US" dirty="0"/>
              <a:t>  </a:t>
            </a:r>
            <a:r>
              <a:rPr lang="en-US" dirty="0" err="1"/>
              <a:t>ylab</a:t>
            </a:r>
            <a:r>
              <a:rPr lang="en-US" dirty="0"/>
              <a:t>(</a:t>
            </a:r>
            <a:r>
              <a:rPr lang="en-US" dirty="0" err="1"/>
              <a:t>bquote</a:t>
            </a:r>
            <a:r>
              <a:rPr lang="en-US" dirty="0"/>
              <a:t>("LA (mm"^2*")")) +</a:t>
            </a:r>
          </a:p>
          <a:p>
            <a:r>
              <a:rPr lang="en-US" dirty="0"/>
              <a:t>  </a:t>
            </a:r>
            <a:r>
              <a:rPr lang="en-US" dirty="0" err="1"/>
              <a:t>scale_fill_brewer</a:t>
            </a:r>
            <a:r>
              <a:rPr lang="en-US" dirty="0"/>
              <a:t>(palette = 'Dark2') +</a:t>
            </a:r>
          </a:p>
          <a:p>
            <a:r>
              <a:rPr lang="en-US" dirty="0"/>
              <a:t>  </a:t>
            </a:r>
            <a:r>
              <a:rPr lang="en-US" dirty="0" err="1"/>
              <a:t>scale_y_continuous</a:t>
            </a:r>
            <a:r>
              <a:rPr lang="en-US" dirty="0"/>
              <a:t>(expand = c(0,0),</a:t>
            </a:r>
          </a:p>
          <a:p>
            <a:r>
              <a:rPr lang="en-US" dirty="0"/>
              <a:t>                     limits = c(0,150),</a:t>
            </a:r>
          </a:p>
          <a:p>
            <a:r>
              <a:rPr lang="en-US" dirty="0"/>
              <a:t>                     breaks = seq(0,150,30)) +</a:t>
            </a:r>
          </a:p>
          <a:p>
            <a:r>
              <a:rPr lang="en-US" dirty="0"/>
              <a:t>  </a:t>
            </a:r>
            <a:r>
              <a:rPr lang="en-US" dirty="0" err="1"/>
              <a:t>scale_x_discrete</a:t>
            </a:r>
            <a:r>
              <a:rPr lang="en-US" dirty="0"/>
              <a:t>(expand = c(0,0))</a:t>
            </a:r>
          </a:p>
          <a:p>
            <a:endParaRPr lang="en-US" dirty="0"/>
          </a:p>
          <a:p>
            <a:r>
              <a:rPr lang="en-US" dirty="0" err="1"/>
              <a:t>pIP</a:t>
            </a:r>
            <a:r>
              <a:rPr lang="en-US" dirty="0"/>
              <a:t>&lt;- </a:t>
            </a:r>
            <a:r>
              <a:rPr lang="en-US" dirty="0" err="1"/>
              <a:t>ggplot</a:t>
            </a:r>
            <a:r>
              <a:rPr lang="en-US" dirty="0"/>
              <a:t>(</a:t>
            </a:r>
            <a:r>
              <a:rPr lang="en-US" dirty="0" err="1"/>
              <a:t>meanIP</a:t>
            </a:r>
            <a:r>
              <a:rPr lang="en-US" dirty="0"/>
              <a:t>, </a:t>
            </a:r>
            <a:r>
              <a:rPr lang="en-US" dirty="0" err="1"/>
              <a:t>aes</a:t>
            </a:r>
            <a:r>
              <a:rPr lang="en-US" dirty="0"/>
              <a:t>(x = Strain, y = </a:t>
            </a:r>
            <a:r>
              <a:rPr lang="en-US" dirty="0" err="1"/>
              <a:t>meanIP</a:t>
            </a:r>
            <a:r>
              <a:rPr lang="en-US" dirty="0"/>
              <a:t>, fill = Species)) +</a:t>
            </a:r>
          </a:p>
          <a:p>
            <a:r>
              <a:rPr lang="en-US" dirty="0"/>
              <a:t>  </a:t>
            </a:r>
            <a:r>
              <a:rPr lang="en-US" dirty="0" err="1"/>
              <a:t>geom_col</a:t>
            </a:r>
            <a:r>
              <a:rPr lang="en-US" dirty="0"/>
              <a:t>(alpha = 0.8) +</a:t>
            </a:r>
          </a:p>
          <a:p>
            <a:r>
              <a:rPr lang="en-US" dirty="0"/>
              <a:t>  </a:t>
            </a:r>
            <a:r>
              <a:rPr lang="en-US" dirty="0" err="1"/>
              <a:t>geom_errorbar</a:t>
            </a:r>
            <a:r>
              <a:rPr lang="en-US" dirty="0"/>
              <a:t>(</a:t>
            </a:r>
            <a:r>
              <a:rPr lang="en-US" dirty="0" err="1"/>
              <a:t>aes</a:t>
            </a:r>
            <a:r>
              <a:rPr lang="en-US" dirty="0"/>
              <a:t>(</a:t>
            </a:r>
            <a:r>
              <a:rPr lang="en-US" dirty="0" err="1"/>
              <a:t>ymin</a:t>
            </a:r>
            <a:r>
              <a:rPr lang="en-US" dirty="0"/>
              <a:t> = </a:t>
            </a:r>
            <a:r>
              <a:rPr lang="en-US" dirty="0" err="1"/>
              <a:t>meanIP</a:t>
            </a:r>
            <a:r>
              <a:rPr lang="en-US" dirty="0"/>
              <a:t> - </a:t>
            </a:r>
            <a:r>
              <a:rPr lang="en-US" dirty="0" err="1"/>
              <a:t>seIP</a:t>
            </a:r>
            <a:r>
              <a:rPr lang="en-US" dirty="0"/>
              <a:t>, </a:t>
            </a:r>
            <a:r>
              <a:rPr lang="en-US" dirty="0" err="1"/>
              <a:t>ymax</a:t>
            </a:r>
            <a:r>
              <a:rPr lang="en-US" dirty="0"/>
              <a:t> = </a:t>
            </a:r>
            <a:r>
              <a:rPr lang="en-US" dirty="0" err="1"/>
              <a:t>meanIP</a:t>
            </a:r>
            <a:r>
              <a:rPr lang="en-US" dirty="0"/>
              <a:t> + </a:t>
            </a:r>
            <a:r>
              <a:rPr lang="en-US" dirty="0" err="1"/>
              <a:t>seIP</a:t>
            </a:r>
            <a:r>
              <a:rPr lang="en-US" dirty="0"/>
              <a:t>), width=0.2) +</a:t>
            </a:r>
          </a:p>
          <a:p>
            <a:r>
              <a:rPr lang="en-US" dirty="0"/>
              <a:t>  </a:t>
            </a:r>
            <a:r>
              <a:rPr lang="en-US" dirty="0" err="1"/>
              <a:t>theme_minimal</a:t>
            </a:r>
            <a:r>
              <a:rPr lang="en-US" dirty="0"/>
              <a:t>() +</a:t>
            </a:r>
          </a:p>
          <a:p>
            <a:r>
              <a:rPr lang="en-US" dirty="0"/>
              <a:t>  theme(</a:t>
            </a:r>
            <a:r>
              <a:rPr lang="en-US" dirty="0" err="1"/>
              <a:t>legend.position</a:t>
            </a:r>
            <a:r>
              <a:rPr lang="en-US" dirty="0"/>
              <a:t> = 'none',</a:t>
            </a:r>
          </a:p>
          <a:p>
            <a:r>
              <a:rPr lang="en-US" dirty="0"/>
              <a:t>        </a:t>
            </a:r>
            <a:r>
              <a:rPr lang="en-US" dirty="0" err="1"/>
              <a:t>panel.grid</a:t>
            </a:r>
            <a:r>
              <a:rPr lang="en-US" dirty="0"/>
              <a:t> = </a:t>
            </a:r>
            <a:r>
              <a:rPr lang="en-US" dirty="0" err="1"/>
              <a:t>element_blank</a:t>
            </a:r>
            <a:r>
              <a:rPr lang="en-US" dirty="0"/>
              <a:t>(),</a:t>
            </a:r>
          </a:p>
          <a:p>
            <a:r>
              <a:rPr lang="en-US" dirty="0"/>
              <a:t>        </a:t>
            </a:r>
            <a:r>
              <a:rPr lang="en-US" dirty="0" err="1"/>
              <a:t>axis.title</a:t>
            </a:r>
            <a:r>
              <a:rPr lang="en-US" dirty="0"/>
              <a:t> = </a:t>
            </a:r>
            <a:r>
              <a:rPr lang="en-US" dirty="0" err="1"/>
              <a:t>element_text</a:t>
            </a:r>
            <a:r>
              <a:rPr lang="en-US" dirty="0"/>
              <a:t>(size = 14),</a:t>
            </a:r>
          </a:p>
          <a:p>
            <a:r>
              <a:rPr lang="en-US" dirty="0"/>
              <a:t>        </a:t>
            </a:r>
            <a:r>
              <a:rPr lang="en-US" dirty="0" err="1"/>
              <a:t>axis.text.x</a:t>
            </a:r>
            <a:r>
              <a:rPr lang="en-US" dirty="0"/>
              <a:t> = </a:t>
            </a:r>
            <a:r>
              <a:rPr lang="en-US" dirty="0" err="1"/>
              <a:t>element_text</a:t>
            </a:r>
            <a:r>
              <a:rPr lang="en-US" dirty="0"/>
              <a:t>(size = 12, angle = 90),</a:t>
            </a:r>
          </a:p>
          <a:p>
            <a:r>
              <a:rPr lang="en-US" dirty="0"/>
              <a:t>        </a:t>
            </a:r>
            <a:r>
              <a:rPr lang="en-US" dirty="0" err="1"/>
              <a:t>axis.text.y</a:t>
            </a:r>
            <a:r>
              <a:rPr lang="en-US" dirty="0"/>
              <a:t> = </a:t>
            </a:r>
            <a:r>
              <a:rPr lang="en-US" dirty="0" err="1"/>
              <a:t>element_text</a:t>
            </a:r>
            <a:r>
              <a:rPr lang="en-US" dirty="0"/>
              <a:t>(size = 12)) +</a:t>
            </a:r>
          </a:p>
          <a:p>
            <a:r>
              <a:rPr lang="en-US" dirty="0"/>
              <a:t>  </a:t>
            </a:r>
            <a:r>
              <a:rPr lang="en-US" dirty="0" err="1"/>
              <a:t>ylab</a:t>
            </a:r>
            <a:r>
              <a:rPr lang="en-US" dirty="0"/>
              <a:t>("IP (hpi)") +</a:t>
            </a:r>
          </a:p>
          <a:p>
            <a:r>
              <a:rPr lang="en-US" dirty="0"/>
              <a:t>  </a:t>
            </a:r>
            <a:r>
              <a:rPr lang="en-US" dirty="0" err="1"/>
              <a:t>scale_fill_brewer</a:t>
            </a:r>
            <a:r>
              <a:rPr lang="en-US" dirty="0"/>
              <a:t>(palette = 'Dark2') +</a:t>
            </a:r>
          </a:p>
          <a:p>
            <a:r>
              <a:rPr lang="en-US" dirty="0"/>
              <a:t>  </a:t>
            </a:r>
            <a:r>
              <a:rPr lang="en-US" dirty="0" err="1"/>
              <a:t>scale_y_continuous</a:t>
            </a:r>
            <a:r>
              <a:rPr lang="en-US" dirty="0"/>
              <a:t>(expand = c(0,0),</a:t>
            </a:r>
          </a:p>
          <a:p>
            <a:r>
              <a:rPr lang="en-US" dirty="0"/>
              <a:t>                     limits = c(0,168),</a:t>
            </a:r>
          </a:p>
          <a:p>
            <a:r>
              <a:rPr lang="en-US" dirty="0"/>
              <a:t>                     breaks = seq(0,168,24)) +</a:t>
            </a:r>
          </a:p>
          <a:p>
            <a:r>
              <a:rPr lang="en-US" dirty="0"/>
              <a:t>  </a:t>
            </a:r>
            <a:r>
              <a:rPr lang="en-US" dirty="0" err="1"/>
              <a:t>scale_x_discrete</a:t>
            </a:r>
            <a:r>
              <a:rPr lang="en-US" dirty="0"/>
              <a:t>(expand = c(0,0))</a:t>
            </a:r>
          </a:p>
          <a:p>
            <a:endParaRPr lang="en-US" dirty="0"/>
          </a:p>
          <a:p>
            <a:endParaRPr lang="en-US" dirty="0"/>
          </a:p>
          <a:p>
            <a:r>
              <a:rPr lang="en-US" dirty="0" err="1"/>
              <a:t>pEpide</a:t>
            </a:r>
            <a:r>
              <a:rPr lang="en-US" dirty="0"/>
              <a:t>&lt;- </a:t>
            </a:r>
            <a:r>
              <a:rPr lang="en-US" dirty="0" err="1"/>
              <a:t>plot_grid</a:t>
            </a:r>
            <a:r>
              <a:rPr lang="en-US" dirty="0"/>
              <a:t>(</a:t>
            </a:r>
            <a:r>
              <a:rPr lang="en-US" dirty="0" err="1"/>
              <a:t>pLA</a:t>
            </a:r>
            <a:r>
              <a:rPr lang="en-US" dirty="0"/>
              <a:t>, </a:t>
            </a:r>
            <a:r>
              <a:rPr lang="en-US" dirty="0" err="1"/>
              <a:t>pIP</a:t>
            </a:r>
            <a:r>
              <a:rPr lang="en-US" dirty="0"/>
              <a:t>, labels = 'C', </a:t>
            </a:r>
            <a:r>
              <a:rPr lang="en-US" dirty="0" err="1"/>
              <a:t>nrow</a:t>
            </a:r>
            <a:r>
              <a:rPr lang="en-US" dirty="0"/>
              <a:t> = 2, align = '</a:t>
            </a:r>
            <a:r>
              <a:rPr lang="en-US" dirty="0" err="1"/>
              <a:t>hv</a:t>
            </a:r>
            <a:r>
              <a:rPr lang="en-US" dirty="0"/>
              <a:t>')</a:t>
            </a:r>
          </a:p>
          <a:p>
            <a:endParaRPr lang="en-US" dirty="0"/>
          </a:p>
          <a:p>
            <a:endParaRPr lang="en-US" dirty="0"/>
          </a:p>
          <a:p>
            <a:r>
              <a:rPr lang="en-US" dirty="0"/>
              <a:t>#######COMPLETE FIGURE########</a:t>
            </a:r>
          </a:p>
          <a:p>
            <a:endParaRPr lang="en-US" dirty="0"/>
          </a:p>
          <a:p>
            <a:r>
              <a:rPr lang="en-US" dirty="0"/>
              <a:t>pFig1 &lt;- </a:t>
            </a:r>
            <a:r>
              <a:rPr lang="en-US" dirty="0" err="1"/>
              <a:t>LDA_epidem</a:t>
            </a:r>
            <a:r>
              <a:rPr lang="en-US" dirty="0"/>
              <a:t> + </a:t>
            </a:r>
            <a:r>
              <a:rPr lang="en-US" dirty="0" err="1"/>
              <a:t>pEpide</a:t>
            </a:r>
            <a:r>
              <a:rPr lang="en-US" dirty="0"/>
              <a:t> + </a:t>
            </a:r>
            <a:r>
              <a:rPr lang="en-US" dirty="0" err="1"/>
              <a:t>plot_layout</a:t>
            </a:r>
            <a:r>
              <a:rPr lang="en-US" dirty="0"/>
              <a:t>(design = layout, widths=c(1.25,1))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3113F-B3D4-4675-B7BF-860059E63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701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########HEATMAP WITH </a:t>
            </a:r>
            <a:r>
              <a:rPr lang="en-US" dirty="0" err="1"/>
              <a:t>pheatmap</a:t>
            </a:r>
            <a:r>
              <a:rPr lang="en-US" dirty="0"/>
              <a:t> package#######</a:t>
            </a:r>
          </a:p>
          <a:p>
            <a:r>
              <a:rPr lang="en-US" dirty="0" err="1"/>
              <a:t>heatmapPlot</a:t>
            </a:r>
            <a:r>
              <a:rPr lang="en-US" dirty="0"/>
              <a:t>&lt;- </a:t>
            </a:r>
            <a:r>
              <a:rPr lang="en-US" dirty="0" err="1"/>
              <a:t>pheatmap</a:t>
            </a:r>
            <a:r>
              <a:rPr lang="en-US" dirty="0"/>
              <a:t>(</a:t>
            </a:r>
            <a:r>
              <a:rPr lang="en-US" dirty="0" err="1"/>
              <a:t>my_mat</a:t>
            </a:r>
            <a:r>
              <a:rPr lang="en-US" dirty="0"/>
              <a:t>,</a:t>
            </a:r>
          </a:p>
          <a:p>
            <a:r>
              <a:rPr lang="en-US" dirty="0"/>
              <a:t>                       </a:t>
            </a:r>
            <a:r>
              <a:rPr lang="en-US" dirty="0" err="1"/>
              <a:t>annotation_col</a:t>
            </a:r>
            <a:r>
              <a:rPr lang="en-US" dirty="0"/>
              <a:t> = df,</a:t>
            </a:r>
          </a:p>
          <a:p>
            <a:r>
              <a:rPr lang="en-US" dirty="0"/>
              <a:t>         </a:t>
            </a:r>
            <a:r>
              <a:rPr lang="en-US" dirty="0" err="1"/>
              <a:t>show_colnames</a:t>
            </a:r>
            <a:r>
              <a:rPr lang="en-US" dirty="0"/>
              <a:t> = TRUE,</a:t>
            </a:r>
          </a:p>
          <a:p>
            <a:r>
              <a:rPr lang="en-US" dirty="0"/>
              <a:t>         </a:t>
            </a:r>
            <a:r>
              <a:rPr lang="en-US" dirty="0" err="1"/>
              <a:t>show_rownames</a:t>
            </a:r>
            <a:r>
              <a:rPr lang="en-US" dirty="0"/>
              <a:t> = FALSE,</a:t>
            </a:r>
          </a:p>
          <a:p>
            <a:r>
              <a:rPr lang="en-US" dirty="0"/>
              <a:t>         </a:t>
            </a:r>
            <a:r>
              <a:rPr lang="en-US" dirty="0" err="1"/>
              <a:t>labels_col</a:t>
            </a:r>
            <a:r>
              <a:rPr lang="en-US" dirty="0"/>
              <a:t>=c("Myc-1", "Myc-2", "Myc-3", "</a:t>
            </a:r>
            <a:r>
              <a:rPr lang="en-US" dirty="0" err="1"/>
              <a:t>Spo</a:t>
            </a:r>
            <a:r>
              <a:rPr lang="en-US" dirty="0"/>
              <a:t>", "6 hpi-1", "6 hpi-2", "6 hpi-3", </a:t>
            </a:r>
          </a:p>
          <a:p>
            <a:r>
              <a:rPr lang="en-US" dirty="0"/>
              <a:t>                      "12 hpi-1", "12 hpi-2", "12 hpi-3", "18 hpi-1", "18 hpi-2", "18 hpi-3",</a:t>
            </a:r>
          </a:p>
          <a:p>
            <a:r>
              <a:rPr lang="en-US" dirty="0"/>
              <a:t>                      "24 hpi-1", "24 hpi-2", "24 hpi-3", "72 hpi-1", "72 hpi-2", "72 hpi-3",</a:t>
            </a:r>
          </a:p>
          <a:p>
            <a:r>
              <a:rPr lang="en-US" dirty="0"/>
              <a:t>                      "96 hpi-1", "96 hpi-2", "96 hpi-3"),</a:t>
            </a:r>
          </a:p>
          <a:p>
            <a:r>
              <a:rPr lang="en-US" dirty="0"/>
              <a:t>         </a:t>
            </a:r>
            <a:r>
              <a:rPr lang="en-US" dirty="0" err="1"/>
              <a:t>cluster_cols</a:t>
            </a:r>
            <a:r>
              <a:rPr lang="en-US" dirty="0"/>
              <a:t> = F,</a:t>
            </a:r>
          </a:p>
          <a:p>
            <a:r>
              <a:rPr lang="en-US" dirty="0"/>
              <a:t>         color = </a:t>
            </a:r>
            <a:r>
              <a:rPr lang="en-US" dirty="0" err="1"/>
              <a:t>RowSideColors</a:t>
            </a:r>
            <a:r>
              <a:rPr lang="en-US" dirty="0"/>
              <a:t>,</a:t>
            </a:r>
          </a:p>
          <a:p>
            <a:r>
              <a:rPr lang="en-US" dirty="0"/>
              <a:t>         scale = 'column',</a:t>
            </a:r>
          </a:p>
          <a:p>
            <a:r>
              <a:rPr lang="en-US" dirty="0"/>
              <a:t>         </a:t>
            </a:r>
            <a:r>
              <a:rPr lang="en-US" dirty="0" err="1"/>
              <a:t>clustering_distance_cols</a:t>
            </a:r>
            <a:r>
              <a:rPr lang="en-US" dirty="0"/>
              <a:t> = 'maximum',</a:t>
            </a:r>
          </a:p>
          <a:p>
            <a:r>
              <a:rPr lang="en-US" dirty="0"/>
              <a:t>         </a:t>
            </a:r>
            <a:r>
              <a:rPr lang="en-US" dirty="0" err="1"/>
              <a:t>fontsize</a:t>
            </a:r>
            <a:r>
              <a:rPr lang="en-US" dirty="0"/>
              <a:t> = 12)</a:t>
            </a:r>
          </a:p>
          <a:p>
            <a:endParaRPr lang="en-US" dirty="0"/>
          </a:p>
          <a:p>
            <a:r>
              <a:rPr lang="en-US" dirty="0"/>
              <a:t>####Convert </a:t>
            </a:r>
            <a:r>
              <a:rPr lang="en-US" dirty="0" err="1"/>
              <a:t>pheatmap</a:t>
            </a:r>
            <a:r>
              <a:rPr lang="en-US" dirty="0"/>
              <a:t> to </a:t>
            </a:r>
            <a:r>
              <a:rPr lang="en-US" dirty="0" err="1"/>
              <a:t>ggplot</a:t>
            </a:r>
            <a:r>
              <a:rPr lang="en-US" dirty="0"/>
              <a:t> object</a:t>
            </a:r>
          </a:p>
          <a:p>
            <a:r>
              <a:rPr lang="en-US" dirty="0"/>
              <a:t>library(</a:t>
            </a:r>
            <a:r>
              <a:rPr lang="en-US" dirty="0" err="1"/>
              <a:t>ggplotify</a:t>
            </a:r>
            <a:r>
              <a:rPr lang="en-US" dirty="0"/>
              <a:t>)</a:t>
            </a:r>
          </a:p>
          <a:p>
            <a:r>
              <a:rPr lang="en-US" dirty="0" err="1"/>
              <a:t>ggHeat</a:t>
            </a:r>
            <a:r>
              <a:rPr lang="en-US" dirty="0"/>
              <a:t>&lt;- </a:t>
            </a:r>
            <a:r>
              <a:rPr lang="en-US" dirty="0" err="1"/>
              <a:t>as.ggplot</a:t>
            </a:r>
            <a:r>
              <a:rPr lang="en-US" dirty="0"/>
              <a:t>(</a:t>
            </a:r>
            <a:r>
              <a:rPr lang="en-US" dirty="0" err="1"/>
              <a:t>heatmapPlot</a:t>
            </a:r>
            <a:r>
              <a:rPr lang="en-US" dirty="0"/>
              <a:t>, scale = 1, </a:t>
            </a:r>
            <a:r>
              <a:rPr lang="en-US" dirty="0" err="1"/>
              <a:t>hjust</a:t>
            </a:r>
            <a:r>
              <a:rPr lang="en-US" dirty="0"/>
              <a:t> = 0, </a:t>
            </a:r>
            <a:r>
              <a:rPr lang="en-US" dirty="0" err="1"/>
              <a:t>vjust</a:t>
            </a:r>
            <a:r>
              <a:rPr lang="en-US" dirty="0"/>
              <a:t> = 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3113F-B3D4-4675-B7BF-860059E63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00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help with this. I could not find a way to make the legend small enough to inset it, so it’s currently removed even though it’s necessary. I would also prefer to keep all circles as one color, transparency based on counts. (I may go back to the original stat_density2d(</a:t>
            </a:r>
            <a:r>
              <a:rPr lang="en-US" dirty="0" err="1"/>
              <a:t>geom</a:t>
            </a:r>
            <a:r>
              <a:rPr lang="en-US" dirty="0"/>
              <a:t>=“polygon”) for this. I could also manually label each location with the total counts for that location. (?) Any help is appreciated. Below is </a:t>
            </a:r>
            <a:r>
              <a:rPr lang="en-US"/>
              <a:t>some helpful code.</a:t>
            </a:r>
            <a:endParaRPr lang="en-US" dirty="0"/>
          </a:p>
          <a:p>
            <a:r>
              <a:rPr lang="en-US" dirty="0"/>
              <a:t>Code for </a:t>
            </a:r>
            <a:r>
              <a:rPr lang="en-US" dirty="0" err="1"/>
              <a:t>color&amp;size</a:t>
            </a:r>
            <a:r>
              <a:rPr lang="en-US" dirty="0"/>
              <a:t> coding points: </a:t>
            </a:r>
            <a:r>
              <a:rPr lang="en-US" dirty="0" err="1"/>
              <a:t>geom_point</a:t>
            </a:r>
            <a:r>
              <a:rPr lang="en-US" dirty="0"/>
              <a:t>(data=data, </a:t>
            </a:r>
            <a:r>
              <a:rPr lang="en-US" dirty="0" err="1"/>
              <a:t>aes</a:t>
            </a:r>
            <a:r>
              <a:rPr lang="en-US" dirty="0"/>
              <a:t>(x=</a:t>
            </a:r>
            <a:r>
              <a:rPr lang="en-US" dirty="0" err="1"/>
              <a:t>lon</a:t>
            </a:r>
            <a:r>
              <a:rPr lang="en-US" dirty="0"/>
              <a:t>, y=</a:t>
            </a:r>
            <a:r>
              <a:rPr lang="en-US" dirty="0" err="1"/>
              <a:t>lat</a:t>
            </a:r>
            <a:r>
              <a:rPr lang="en-US" dirty="0"/>
              <a:t>, size=counts, color=structure type)</a:t>
            </a:r>
          </a:p>
          <a:p>
            <a:r>
              <a:rPr lang="en-US" dirty="0"/>
              <a:t>Code for choosing colors: </a:t>
            </a:r>
            <a:r>
              <a:rPr lang="en-US" dirty="0" err="1"/>
              <a:t>scale_colour_manual</a:t>
            </a:r>
            <a:r>
              <a:rPr lang="en-US" dirty="0"/>
              <a:t>(values=c(“color1",“color2",“color3",“color4"))</a:t>
            </a:r>
          </a:p>
          <a:p>
            <a:r>
              <a:rPr lang="en-US" dirty="0"/>
              <a:t>Code for arranging plots side-by-side: </a:t>
            </a:r>
            <a:r>
              <a:rPr lang="en-US" dirty="0" err="1"/>
              <a:t>ggarrange</a:t>
            </a:r>
            <a:r>
              <a:rPr lang="en-US" dirty="0"/>
              <a:t>(plot1, plot2) from package “</a:t>
            </a:r>
            <a:r>
              <a:rPr lang="en-US" dirty="0" err="1"/>
              <a:t>ggpubr</a:t>
            </a:r>
            <a:r>
              <a:rPr lang="en-US" dirty="0"/>
              <a:t>”</a:t>
            </a:r>
          </a:p>
          <a:p>
            <a:r>
              <a:rPr lang="en-US" dirty="0"/>
              <a:t>Code for labelling according to column: </a:t>
            </a:r>
            <a:r>
              <a:rPr lang="en-US" dirty="0" err="1"/>
              <a:t>aes</a:t>
            </a:r>
            <a:r>
              <a:rPr lang="en-US" dirty="0"/>
              <a:t>(label =   paste("  ",</a:t>
            </a:r>
            <a:r>
              <a:rPr lang="en-US" dirty="0" err="1"/>
              <a:t>as.character</a:t>
            </a:r>
            <a:r>
              <a:rPr lang="en-US" dirty="0"/>
              <a:t>(column),</a:t>
            </a:r>
            <a:r>
              <a:rPr lang="en-US" dirty="0" err="1"/>
              <a:t>sep</a:t>
            </a:r>
            <a:r>
              <a:rPr lang="en-US" dirty="0"/>
              <a:t>="")),angle=0, etc.</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BD921-1B3B-4AF7-B481-E38BEBF4D6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113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highlights</a:t>
            </a:r>
          </a:p>
          <a:p>
            <a:pPr marL="171450" indent="-171450">
              <a:buFontTx/>
              <a:buChar char="-"/>
            </a:pPr>
            <a:r>
              <a:rPr lang="en-US" dirty="0"/>
              <a:t>Create multiplot using patchwork</a:t>
            </a:r>
          </a:p>
          <a:p>
            <a:pPr marL="171450" indent="-171450">
              <a:buFontTx/>
              <a:buChar char="-"/>
            </a:pPr>
            <a:r>
              <a:rPr lang="en-US" dirty="0"/>
              <a:t>Create site locations in the map</a:t>
            </a:r>
          </a:p>
          <a:p>
            <a:pPr marL="171450" indent="-171450">
              <a:buFontTx/>
              <a:buChar char="-"/>
            </a:pPr>
            <a:r>
              <a:rPr lang="en-US" dirty="0"/>
              <a:t>Create legend inside top plot</a:t>
            </a:r>
          </a:p>
          <a:p>
            <a:endParaRPr lang="en-US" dirty="0"/>
          </a:p>
          <a:p>
            <a:r>
              <a:rPr lang="en-US" b="1" u="sng" dirty="0"/>
              <a:t>r code</a:t>
            </a:r>
          </a:p>
          <a:p>
            <a:r>
              <a:rPr lang="en-US" dirty="0"/>
              <a:t>library(ggplot2)</a:t>
            </a:r>
          </a:p>
          <a:p>
            <a:r>
              <a:rPr lang="en-US" dirty="0"/>
              <a:t>#plot 1 - total fish density</a:t>
            </a:r>
          </a:p>
          <a:p>
            <a:r>
              <a:rPr lang="en-US" dirty="0"/>
              <a:t>top1 &lt;- </a:t>
            </a:r>
            <a:r>
              <a:rPr lang="en-US" dirty="0" err="1"/>
              <a:t>ggplot</a:t>
            </a:r>
            <a:r>
              <a:rPr lang="en-US" dirty="0"/>
              <a:t>(</a:t>
            </a:r>
            <a:r>
              <a:rPr lang="en-US" dirty="0" err="1"/>
              <a:t>tikus</a:t>
            </a:r>
            <a:r>
              <a:rPr lang="en-US" dirty="0"/>
              <a:t>, </a:t>
            </a:r>
            <a:r>
              <a:rPr lang="en-US" dirty="0" err="1"/>
              <a:t>aes</a:t>
            </a:r>
            <a:r>
              <a:rPr lang="en-US" dirty="0"/>
              <a:t>(</a:t>
            </a:r>
            <a:r>
              <a:rPr lang="en-US" dirty="0" err="1"/>
              <a:t>Fish_indlength</a:t>
            </a:r>
            <a:r>
              <a:rPr lang="en-US" dirty="0"/>
              <a:t>, fill=Site, color=Site)) +</a:t>
            </a:r>
          </a:p>
          <a:p>
            <a:r>
              <a:rPr lang="en-US" dirty="0"/>
              <a:t>  </a:t>
            </a:r>
            <a:r>
              <a:rPr lang="en-US" dirty="0" err="1"/>
              <a:t>geom_density</a:t>
            </a:r>
            <a:r>
              <a:rPr lang="en-US" dirty="0"/>
              <a:t>(alpha=0.5) + </a:t>
            </a:r>
            <a:r>
              <a:rPr lang="en-US" dirty="0" err="1"/>
              <a:t>ggtitle</a:t>
            </a:r>
            <a:r>
              <a:rPr lang="en-US" dirty="0"/>
              <a:t>("Fish density for all year") +</a:t>
            </a:r>
          </a:p>
          <a:p>
            <a:r>
              <a:rPr lang="en-US" dirty="0"/>
              <a:t>  theme(</a:t>
            </a:r>
            <a:r>
              <a:rPr lang="en-US" dirty="0" err="1"/>
              <a:t>strip.background</a:t>
            </a:r>
            <a:r>
              <a:rPr lang="en-US" dirty="0"/>
              <a:t> = </a:t>
            </a:r>
            <a:r>
              <a:rPr lang="en-US" dirty="0" err="1"/>
              <a:t>element_rect</a:t>
            </a:r>
            <a:r>
              <a:rPr lang="en-US" dirty="0"/>
              <a:t>(fill=NA, color=NA),</a:t>
            </a:r>
          </a:p>
          <a:p>
            <a:r>
              <a:rPr lang="en-US" dirty="0"/>
              <a:t>        </a:t>
            </a:r>
            <a:r>
              <a:rPr lang="en-US" dirty="0" err="1"/>
              <a:t>panel.background</a:t>
            </a:r>
            <a:r>
              <a:rPr lang="en-US" dirty="0"/>
              <a:t> = </a:t>
            </a:r>
            <a:r>
              <a:rPr lang="en-US" dirty="0" err="1"/>
              <a:t>element_rect</a:t>
            </a:r>
            <a:r>
              <a:rPr lang="en-US" dirty="0"/>
              <a:t>(fill=NA, color="gray60"),</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legend.position</a:t>
            </a:r>
            <a:r>
              <a:rPr lang="en-US" dirty="0"/>
              <a:t> = c(.80, .75), # create legend inside plot</a:t>
            </a:r>
          </a:p>
          <a:p>
            <a:r>
              <a:rPr lang="en-US" dirty="0"/>
              <a:t>        </a:t>
            </a:r>
            <a:r>
              <a:rPr lang="en-US" dirty="0" err="1"/>
              <a:t>axis.title.x</a:t>
            </a:r>
            <a:r>
              <a:rPr lang="en-US" dirty="0"/>
              <a:t>=</a:t>
            </a:r>
            <a:r>
              <a:rPr lang="en-US" dirty="0" err="1"/>
              <a:t>element_blank</a:t>
            </a:r>
            <a:r>
              <a:rPr lang="en-US" dirty="0"/>
              <a:t>()) + </a:t>
            </a:r>
          </a:p>
          <a:p>
            <a:r>
              <a:rPr lang="en-US" dirty="0"/>
              <a:t>  </a:t>
            </a:r>
            <a:r>
              <a:rPr lang="en-US" dirty="0" err="1"/>
              <a:t>scale_x_continuous</a:t>
            </a:r>
            <a:r>
              <a:rPr lang="en-US" dirty="0"/>
              <a:t>(expand = c(0, 0), </a:t>
            </a:r>
          </a:p>
          <a:p>
            <a:r>
              <a:rPr lang="en-US" dirty="0"/>
              <a:t>                     breaks = c(25, 50, 70)) + </a:t>
            </a:r>
          </a:p>
          <a:p>
            <a:r>
              <a:rPr lang="en-US" dirty="0"/>
              <a:t>  </a:t>
            </a:r>
            <a:r>
              <a:rPr lang="en-US" dirty="0" err="1"/>
              <a:t>ylab</a:t>
            </a:r>
            <a:r>
              <a:rPr lang="en-US" dirty="0"/>
              <a:t>("Fish density")</a:t>
            </a:r>
          </a:p>
          <a:p>
            <a:endParaRPr lang="en-US" dirty="0"/>
          </a:p>
          <a:p>
            <a:r>
              <a:rPr lang="en-US" dirty="0"/>
              <a:t>#plot 2 - map</a:t>
            </a:r>
          </a:p>
          <a:p>
            <a:r>
              <a:rPr lang="en-US" dirty="0"/>
              <a:t>library(</a:t>
            </a:r>
            <a:r>
              <a:rPr lang="en-US" dirty="0" err="1"/>
              <a:t>marmap</a:t>
            </a:r>
            <a:r>
              <a:rPr lang="en-US" dirty="0"/>
              <a:t>)</a:t>
            </a:r>
          </a:p>
          <a:p>
            <a:r>
              <a:rPr lang="en-US" dirty="0"/>
              <a:t># create </a:t>
            </a:r>
            <a:r>
              <a:rPr lang="en-US" dirty="0" err="1"/>
              <a:t>kepulauan</a:t>
            </a:r>
            <a:r>
              <a:rPr lang="en-US" dirty="0"/>
              <a:t> </a:t>
            </a:r>
            <a:r>
              <a:rPr lang="en-US" dirty="0" err="1"/>
              <a:t>aru</a:t>
            </a:r>
            <a:r>
              <a:rPr lang="en-US" dirty="0"/>
              <a:t> map by finding the map through google</a:t>
            </a:r>
          </a:p>
          <a:p>
            <a:r>
              <a:rPr lang="en-US" dirty="0"/>
              <a:t># click left upper and right bottom of the desired area</a:t>
            </a:r>
          </a:p>
          <a:p>
            <a:r>
              <a:rPr lang="en-US" dirty="0"/>
              <a:t># to get latitude and longitude coordinates as the input to get the bathymetry map</a:t>
            </a:r>
          </a:p>
          <a:p>
            <a:r>
              <a:rPr lang="en-US" dirty="0" err="1"/>
              <a:t>AruBathy</a:t>
            </a:r>
            <a:r>
              <a:rPr lang="en-US" dirty="0"/>
              <a:t> &lt;- </a:t>
            </a:r>
            <a:r>
              <a:rPr lang="en-US" dirty="0" err="1"/>
              <a:t>getNOAA.bathy</a:t>
            </a:r>
            <a:r>
              <a:rPr lang="en-US" dirty="0"/>
              <a:t>(lon1=133.595, #left upper</a:t>
            </a:r>
          </a:p>
          <a:p>
            <a:r>
              <a:rPr lang="en-US" dirty="0"/>
              <a:t>                         lon2=135.309, #right bottom</a:t>
            </a:r>
          </a:p>
          <a:p>
            <a:r>
              <a:rPr lang="en-US" dirty="0"/>
              <a:t>                         lat1=-5.176, #left upper</a:t>
            </a:r>
          </a:p>
          <a:p>
            <a:r>
              <a:rPr lang="en-US" dirty="0"/>
              <a:t>                         lat2=-7.218, #right bottom</a:t>
            </a:r>
          </a:p>
          <a:p>
            <a:r>
              <a:rPr lang="en-US" dirty="0"/>
              <a:t>                         resolution=1, # use higher resolution 1 as the area is pretty small</a:t>
            </a:r>
          </a:p>
          <a:p>
            <a:r>
              <a:rPr lang="en-US" dirty="0"/>
              <a:t>                         keep=TRUE) #keep=TRUE writes downloaded data into a file</a:t>
            </a:r>
          </a:p>
          <a:p>
            <a:endParaRPr lang="en-US" dirty="0"/>
          </a:p>
          <a:p>
            <a:r>
              <a:rPr lang="en-US" dirty="0"/>
              <a:t>#create a </a:t>
            </a:r>
            <a:r>
              <a:rPr lang="en-US" dirty="0" err="1"/>
              <a:t>ggplot</a:t>
            </a:r>
            <a:r>
              <a:rPr lang="en-US" dirty="0"/>
              <a:t> object appropriate to the bathy data object</a:t>
            </a:r>
          </a:p>
          <a:p>
            <a:r>
              <a:rPr lang="en-US" dirty="0" err="1"/>
              <a:t>krambaru</a:t>
            </a:r>
            <a:r>
              <a:rPr lang="en-US" dirty="0"/>
              <a:t> &lt;- </a:t>
            </a:r>
            <a:r>
              <a:rPr lang="en-US" dirty="0" err="1"/>
              <a:t>data.frame</a:t>
            </a:r>
            <a:r>
              <a:rPr lang="en-US" dirty="0"/>
              <a:t>("</a:t>
            </a:r>
            <a:r>
              <a:rPr lang="en-US" dirty="0" err="1"/>
              <a:t>lon</a:t>
            </a:r>
            <a:r>
              <a:rPr lang="en-US" dirty="0"/>
              <a:t>"=c(134.618496,134.141698),</a:t>
            </a:r>
          </a:p>
          <a:p>
            <a:r>
              <a:rPr lang="en-US" dirty="0"/>
              <a:t>                       "</a:t>
            </a:r>
            <a:r>
              <a:rPr lang="en-US" dirty="0" err="1"/>
              <a:t>lat</a:t>
            </a:r>
            <a:r>
              <a:rPr lang="en-US" dirty="0"/>
              <a:t>"=c(-5.417224,-6.171258),</a:t>
            </a:r>
          </a:p>
          <a:p>
            <a:r>
              <a:rPr lang="en-US" dirty="0"/>
              <a:t>                       "site"=c("Cola", "</a:t>
            </a:r>
            <a:r>
              <a:rPr lang="en-US" dirty="0" err="1"/>
              <a:t>Tabarfane</a:t>
            </a:r>
            <a:r>
              <a:rPr lang="en-US" dirty="0"/>
              <a:t>")) # create data frame as input to make dot for the sites in the map</a:t>
            </a:r>
          </a:p>
          <a:p>
            <a:r>
              <a:rPr lang="en-US" dirty="0"/>
              <a:t>top2 &lt;- </a:t>
            </a:r>
            <a:r>
              <a:rPr lang="en-US" dirty="0" err="1"/>
              <a:t>autoplot</a:t>
            </a:r>
            <a:r>
              <a:rPr lang="en-US" dirty="0"/>
              <a:t>(</a:t>
            </a:r>
            <a:r>
              <a:rPr lang="en-US" dirty="0" err="1"/>
              <a:t>AruBathy</a:t>
            </a:r>
            <a:r>
              <a:rPr lang="en-US" dirty="0"/>
              <a:t>, </a:t>
            </a:r>
            <a:r>
              <a:rPr lang="en-US" dirty="0" err="1"/>
              <a:t>geom</a:t>
            </a:r>
            <a:r>
              <a:rPr lang="en-US" dirty="0"/>
              <a:t>=c('raster', 'contour'),</a:t>
            </a:r>
          </a:p>
          <a:p>
            <a:r>
              <a:rPr lang="en-US" dirty="0"/>
              <a:t>                  </a:t>
            </a:r>
            <a:r>
              <a:rPr lang="en-US" dirty="0" err="1"/>
              <a:t>show.legend</a:t>
            </a:r>
            <a:r>
              <a:rPr lang="en-US" dirty="0"/>
              <a:t>=FALSE) +     #turn off legend</a:t>
            </a:r>
          </a:p>
          <a:p>
            <a:r>
              <a:rPr lang="en-US" dirty="0"/>
              <a:t>  </a:t>
            </a:r>
            <a:r>
              <a:rPr lang="en-US" dirty="0" err="1"/>
              <a:t>scale_fill_etopo</a:t>
            </a:r>
            <a:r>
              <a:rPr lang="en-US" dirty="0"/>
              <a:t>() +                   #special colors</a:t>
            </a:r>
          </a:p>
          <a:p>
            <a:r>
              <a:rPr lang="en-US" dirty="0"/>
              <a:t>  theme(</a:t>
            </a:r>
            <a:r>
              <a:rPr lang="en-US" dirty="0" err="1"/>
              <a:t>axis.title</a:t>
            </a:r>
            <a:r>
              <a:rPr lang="en-US" dirty="0"/>
              <a:t> = </a:t>
            </a:r>
            <a:r>
              <a:rPr lang="en-US" dirty="0" err="1"/>
              <a:t>element_blank</a:t>
            </a:r>
            <a:r>
              <a:rPr lang="en-US" dirty="0"/>
              <a:t>()) +</a:t>
            </a:r>
          </a:p>
          <a:p>
            <a:r>
              <a:rPr lang="en-US" dirty="0"/>
              <a:t>  </a:t>
            </a:r>
            <a:r>
              <a:rPr lang="en-US" dirty="0" err="1"/>
              <a:t>geom_point</a:t>
            </a:r>
            <a:r>
              <a:rPr lang="en-US" dirty="0"/>
              <a:t>(data=</a:t>
            </a:r>
            <a:r>
              <a:rPr lang="en-US" dirty="0" err="1"/>
              <a:t>krambaru</a:t>
            </a:r>
            <a:r>
              <a:rPr lang="en-US" dirty="0"/>
              <a:t>, </a:t>
            </a:r>
            <a:r>
              <a:rPr lang="en-US" dirty="0" err="1"/>
              <a:t>aes</a:t>
            </a:r>
            <a:r>
              <a:rPr lang="en-US" dirty="0"/>
              <a:t>(x=</a:t>
            </a:r>
            <a:r>
              <a:rPr lang="en-US" dirty="0" err="1"/>
              <a:t>lon</a:t>
            </a:r>
            <a:r>
              <a:rPr lang="en-US" dirty="0"/>
              <a:t>, y=</a:t>
            </a:r>
            <a:r>
              <a:rPr lang="en-US" dirty="0" err="1"/>
              <a:t>lat</a:t>
            </a:r>
            <a:r>
              <a:rPr lang="en-US" dirty="0"/>
              <a:t>, color=site), # create different dot color for different site</a:t>
            </a:r>
          </a:p>
          <a:p>
            <a:r>
              <a:rPr lang="en-US" dirty="0"/>
              <a:t>             size=5, alpha=1) +</a:t>
            </a:r>
          </a:p>
          <a:p>
            <a:r>
              <a:rPr lang="en-US" dirty="0"/>
              <a:t>  theme(</a:t>
            </a:r>
            <a:r>
              <a:rPr lang="en-US" dirty="0" err="1"/>
              <a:t>legend.position</a:t>
            </a:r>
            <a:r>
              <a:rPr lang="en-US" dirty="0"/>
              <a:t> = "none") # turn off legend</a:t>
            </a:r>
          </a:p>
          <a:p>
            <a:endParaRPr lang="en-US" dirty="0"/>
          </a:p>
          <a:p>
            <a:r>
              <a:rPr lang="en-US" dirty="0"/>
              <a:t>#plot 3</a:t>
            </a:r>
          </a:p>
          <a:p>
            <a:r>
              <a:rPr lang="en-US" dirty="0"/>
              <a:t>bottom &lt;- </a:t>
            </a:r>
            <a:r>
              <a:rPr lang="en-US" dirty="0" err="1"/>
              <a:t>ggplot</a:t>
            </a:r>
            <a:r>
              <a:rPr lang="en-US" dirty="0"/>
              <a:t>(</a:t>
            </a:r>
            <a:r>
              <a:rPr lang="en-US" dirty="0" err="1"/>
              <a:t>tikus</a:t>
            </a:r>
            <a:r>
              <a:rPr lang="en-US" dirty="0"/>
              <a:t>, </a:t>
            </a:r>
            <a:r>
              <a:rPr lang="en-US" dirty="0" err="1"/>
              <a:t>aes</a:t>
            </a:r>
            <a:r>
              <a:rPr lang="en-US" dirty="0"/>
              <a:t>(</a:t>
            </a:r>
            <a:r>
              <a:rPr lang="en-US" dirty="0" err="1"/>
              <a:t>Fish_indlength</a:t>
            </a:r>
            <a:r>
              <a:rPr lang="en-US" dirty="0"/>
              <a:t>, fill=Site, color=Site)) +</a:t>
            </a:r>
          </a:p>
          <a:p>
            <a:r>
              <a:rPr lang="en-US" dirty="0"/>
              <a:t>  </a:t>
            </a:r>
            <a:r>
              <a:rPr lang="en-US" dirty="0" err="1"/>
              <a:t>geom_density</a:t>
            </a:r>
            <a:r>
              <a:rPr lang="en-US" dirty="0"/>
              <a:t>(alpha=0.5) + </a:t>
            </a:r>
            <a:r>
              <a:rPr lang="en-US" dirty="0" err="1"/>
              <a:t>facet_wrap</a:t>
            </a:r>
            <a:r>
              <a:rPr lang="en-US" dirty="0"/>
              <a:t>(~</a:t>
            </a:r>
            <a:r>
              <a:rPr lang="en-US" dirty="0" err="1"/>
              <a:t>Date_year</a:t>
            </a:r>
            <a:r>
              <a:rPr lang="en-US" dirty="0"/>
              <a:t>, scales="</a:t>
            </a:r>
            <a:r>
              <a:rPr lang="en-US" dirty="0" err="1"/>
              <a:t>free_y</a:t>
            </a:r>
            <a:r>
              <a:rPr lang="en-US" dirty="0"/>
              <a:t>", </a:t>
            </a:r>
            <a:r>
              <a:rPr lang="en-US" dirty="0" err="1"/>
              <a:t>nrow</a:t>
            </a:r>
            <a:r>
              <a:rPr lang="en-US" dirty="0"/>
              <a:t>=2) +</a:t>
            </a:r>
          </a:p>
          <a:p>
            <a:r>
              <a:rPr lang="en-US" dirty="0"/>
              <a:t>  theme(</a:t>
            </a:r>
            <a:r>
              <a:rPr lang="en-US" dirty="0" err="1"/>
              <a:t>strip.background</a:t>
            </a:r>
            <a:r>
              <a:rPr lang="en-US" dirty="0"/>
              <a:t> = </a:t>
            </a:r>
            <a:r>
              <a:rPr lang="en-US" dirty="0" err="1"/>
              <a:t>element_rect</a:t>
            </a:r>
            <a:r>
              <a:rPr lang="en-US" dirty="0"/>
              <a:t>(fill=NA, color=NA),</a:t>
            </a:r>
          </a:p>
          <a:p>
            <a:r>
              <a:rPr lang="en-US" dirty="0"/>
              <a:t>        </a:t>
            </a:r>
            <a:r>
              <a:rPr lang="en-US" dirty="0" err="1"/>
              <a:t>panel.background</a:t>
            </a:r>
            <a:r>
              <a:rPr lang="en-US" dirty="0"/>
              <a:t> = </a:t>
            </a:r>
            <a:r>
              <a:rPr lang="en-US" dirty="0" err="1"/>
              <a:t>element_rect</a:t>
            </a:r>
            <a:r>
              <a:rPr lang="en-US" dirty="0"/>
              <a:t>(fill=NA, color="gray60"),</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legend.position</a:t>
            </a:r>
            <a:r>
              <a:rPr lang="en-US" dirty="0"/>
              <a:t> = "none") + </a:t>
            </a:r>
          </a:p>
          <a:p>
            <a:r>
              <a:rPr lang="en-US" dirty="0"/>
              <a:t>  </a:t>
            </a:r>
            <a:r>
              <a:rPr lang="en-US" dirty="0" err="1"/>
              <a:t>scale_x_continuous</a:t>
            </a:r>
            <a:r>
              <a:rPr lang="en-US" dirty="0"/>
              <a:t>(expand = c(0, 0), </a:t>
            </a:r>
          </a:p>
          <a:p>
            <a:r>
              <a:rPr lang="en-US" dirty="0"/>
              <a:t>                     breaks = c(25, 50, 70)) + </a:t>
            </a:r>
          </a:p>
          <a:p>
            <a:r>
              <a:rPr lang="en-US" dirty="0"/>
              <a:t>  </a:t>
            </a:r>
            <a:r>
              <a:rPr lang="en-US" dirty="0" err="1"/>
              <a:t>ylab</a:t>
            </a:r>
            <a:r>
              <a:rPr lang="en-US" dirty="0"/>
              <a:t>("Fish density") + </a:t>
            </a:r>
            <a:r>
              <a:rPr lang="en-US" dirty="0" err="1"/>
              <a:t>xlab</a:t>
            </a:r>
            <a:r>
              <a:rPr lang="en-US" dirty="0"/>
              <a:t>("Fish length (cm)")</a:t>
            </a:r>
          </a:p>
          <a:p>
            <a:endParaRPr lang="en-US" dirty="0"/>
          </a:p>
          <a:p>
            <a:r>
              <a:rPr lang="en-US" dirty="0"/>
              <a:t>#create multiplot using patchwork</a:t>
            </a:r>
          </a:p>
          <a:p>
            <a:r>
              <a:rPr lang="en-US" dirty="0"/>
              <a:t>library(patchwork)</a:t>
            </a:r>
          </a:p>
          <a:p>
            <a:r>
              <a:rPr lang="en-US" dirty="0" err="1"/>
              <a:t>grouperlayout</a:t>
            </a:r>
            <a:r>
              <a:rPr lang="en-US" dirty="0"/>
              <a:t> &lt;- '</a:t>
            </a:r>
          </a:p>
          <a:p>
            <a:r>
              <a:rPr lang="en-US" dirty="0"/>
              <a:t>AAB</a:t>
            </a:r>
          </a:p>
          <a:p>
            <a:r>
              <a:rPr lang="en-US" dirty="0"/>
              <a:t>CCC</a:t>
            </a:r>
          </a:p>
          <a:p>
            <a:r>
              <a:rPr lang="en-US" dirty="0"/>
              <a:t>CCC</a:t>
            </a:r>
          </a:p>
          <a:p>
            <a:r>
              <a:rPr lang="en-US" dirty="0"/>
              <a:t>'</a:t>
            </a:r>
          </a:p>
          <a:p>
            <a:endParaRPr lang="en-US" dirty="0"/>
          </a:p>
          <a:p>
            <a:r>
              <a:rPr lang="en-US" dirty="0"/>
              <a:t>top1+top2+bottom+plot_layout(design=</a:t>
            </a:r>
            <a:r>
              <a:rPr lang="en-US" dirty="0" err="1"/>
              <a:t>grouperlayout</a:t>
            </a:r>
            <a:r>
              <a:rPr lang="en-US" dirty="0"/>
              <a:t>)</a:t>
            </a:r>
          </a:p>
          <a:p>
            <a:endParaRPr lang="en-US" dirty="0"/>
          </a:p>
          <a:p>
            <a:r>
              <a:rPr lang="en-US" dirty="0"/>
              <a:t># export to </a:t>
            </a:r>
            <a:r>
              <a:rPr lang="en-US" dirty="0" err="1"/>
              <a:t>png</a:t>
            </a:r>
            <a:endParaRPr lang="en-US" dirty="0"/>
          </a:p>
          <a:p>
            <a:r>
              <a:rPr lang="en-US" dirty="0"/>
              <a:t>ggsave2("FishDensityVariability0315.png")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29FBBB-6437-464C-A3BA-014A686987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5655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highlights</a:t>
            </a:r>
          </a:p>
          <a:p>
            <a:pPr marL="171450" indent="-171450">
              <a:buFontTx/>
              <a:buChar char="-"/>
            </a:pPr>
            <a:r>
              <a:rPr lang="en-US" dirty="0"/>
              <a:t>Adding </a:t>
            </a:r>
            <a:r>
              <a:rPr lang="en-US"/>
              <a:t>more graphic line </a:t>
            </a:r>
            <a:r>
              <a:rPr lang="en-US" dirty="0"/>
              <a:t>and assign wanted colors in </a:t>
            </a:r>
            <a:r>
              <a:rPr lang="en-US" dirty="0" err="1"/>
              <a:t>facet_wrap</a:t>
            </a:r>
            <a:r>
              <a:rPr lang="en-US" dirty="0"/>
              <a:t> plot</a:t>
            </a:r>
          </a:p>
          <a:p>
            <a:pPr marL="171450" indent="-171450">
              <a:buFontTx/>
              <a:buChar char="-"/>
            </a:pPr>
            <a:r>
              <a:rPr lang="en-US" dirty="0"/>
              <a:t>Moving legend inside the left top plot</a:t>
            </a:r>
          </a:p>
          <a:p>
            <a:pPr marL="171450" indent="-171450">
              <a:buFontTx/>
              <a:buChar char="-"/>
            </a:pPr>
            <a:r>
              <a:rPr lang="en-US" dirty="0"/>
              <a:t>Change the title for each </a:t>
            </a:r>
            <a:r>
              <a:rPr lang="en-US" dirty="0" err="1"/>
              <a:t>facet_wrap</a:t>
            </a:r>
            <a:r>
              <a:rPr lang="en-US" dirty="0"/>
              <a:t> plot</a:t>
            </a:r>
          </a:p>
          <a:p>
            <a:endParaRPr lang="en-US" dirty="0"/>
          </a:p>
          <a:p>
            <a:r>
              <a:rPr lang="en-US" b="1" u="sng" dirty="0"/>
              <a:t>r code</a:t>
            </a:r>
          </a:p>
          <a:p>
            <a:r>
              <a:rPr lang="en-US" dirty="0" err="1"/>
              <a:t>ggplot</a:t>
            </a:r>
            <a:r>
              <a:rPr lang="en-US" dirty="0"/>
              <a:t>(data=</a:t>
            </a:r>
            <a:r>
              <a:rPr lang="en-US" dirty="0" err="1"/>
              <a:t>Lob_S_longer</a:t>
            </a:r>
            <a:r>
              <a:rPr lang="en-US" dirty="0"/>
              <a:t>, </a:t>
            </a:r>
            <a:r>
              <a:rPr lang="en-US" dirty="0" err="1"/>
              <a:t>aes</a:t>
            </a:r>
            <a:r>
              <a:rPr lang="en-US" dirty="0"/>
              <a:t>(x=Year, color=</a:t>
            </a:r>
            <a:r>
              <a:rPr lang="en-US" dirty="0" err="1"/>
              <a:t>CatchOptions</a:t>
            </a:r>
            <a:r>
              <a:rPr lang="en-US" dirty="0"/>
              <a:t>)) +</a:t>
            </a:r>
          </a:p>
          <a:p>
            <a:r>
              <a:rPr lang="en-US" dirty="0"/>
              <a:t>  </a:t>
            </a:r>
            <a:r>
              <a:rPr lang="en-US" dirty="0" err="1"/>
              <a:t>geom_line</a:t>
            </a:r>
            <a:r>
              <a:rPr lang="en-US" dirty="0"/>
              <a:t>(</a:t>
            </a:r>
            <a:r>
              <a:rPr lang="en-US" dirty="0" err="1"/>
              <a:t>aes</a:t>
            </a:r>
            <a:r>
              <a:rPr lang="en-US" dirty="0"/>
              <a:t>(y=</a:t>
            </a:r>
            <a:r>
              <a:rPr lang="en-US" dirty="0" err="1"/>
              <a:t>LobsPop</a:t>
            </a:r>
            <a:r>
              <a:rPr lang="en-US" dirty="0"/>
              <a:t>/1e6), size=0.7) +</a:t>
            </a:r>
          </a:p>
          <a:p>
            <a:r>
              <a:rPr lang="en-US" dirty="0"/>
              <a:t>  </a:t>
            </a:r>
            <a:r>
              <a:rPr lang="en-US" dirty="0" err="1"/>
              <a:t>facet_wrap</a:t>
            </a:r>
            <a:r>
              <a:rPr lang="en-US" dirty="0"/>
              <a:t>(~</a:t>
            </a:r>
            <a:r>
              <a:rPr lang="en-US" dirty="0" err="1"/>
              <a:t>SizeClass</a:t>
            </a:r>
            <a:r>
              <a:rPr lang="en-US" dirty="0"/>
              <a:t>, scales="</a:t>
            </a:r>
            <a:r>
              <a:rPr lang="en-US" dirty="0" err="1"/>
              <a:t>free_y</a:t>
            </a:r>
            <a:r>
              <a:rPr lang="en-US" dirty="0"/>
              <a:t>", </a:t>
            </a:r>
            <a:r>
              <a:rPr lang="en-US" dirty="0" err="1"/>
              <a:t>nrow</a:t>
            </a:r>
            <a:r>
              <a:rPr lang="en-US" dirty="0"/>
              <a:t>=3,</a:t>
            </a:r>
          </a:p>
          <a:p>
            <a:r>
              <a:rPr lang="en-US" dirty="0"/>
              <a:t>             </a:t>
            </a:r>
            <a:r>
              <a:rPr lang="en-US" dirty="0" err="1"/>
              <a:t>labeller</a:t>
            </a:r>
            <a:r>
              <a:rPr lang="en-US" dirty="0"/>
              <a:t>=</a:t>
            </a:r>
            <a:r>
              <a:rPr lang="en-US" dirty="0" err="1"/>
              <a:t>labeller</a:t>
            </a:r>
            <a:r>
              <a:rPr lang="en-US" dirty="0"/>
              <a:t>(</a:t>
            </a:r>
            <a:r>
              <a:rPr lang="en-US" dirty="0" err="1"/>
              <a:t>SizeClass</a:t>
            </a:r>
            <a:r>
              <a:rPr lang="en-US" dirty="0"/>
              <a:t>=c("lengthto005" = "Size 0 - 5",</a:t>
            </a:r>
          </a:p>
          <a:p>
            <a:r>
              <a:rPr lang="en-US" dirty="0"/>
              <a:t>                                           "lengthto010" = "Size 6 - 10",</a:t>
            </a:r>
          </a:p>
          <a:p>
            <a:r>
              <a:rPr lang="en-US" dirty="0"/>
              <a:t>                                           "lengthto075" = "Size 11 - 75",</a:t>
            </a:r>
          </a:p>
          <a:p>
            <a:r>
              <a:rPr lang="en-US" dirty="0"/>
              <a:t>                                           "lengthto110" = "Size 76 - 110",</a:t>
            </a:r>
          </a:p>
          <a:p>
            <a:r>
              <a:rPr lang="en-US" dirty="0"/>
              <a:t>                                           "lengthto170" = "Size 111 - 170",</a:t>
            </a:r>
          </a:p>
          <a:p>
            <a:r>
              <a:rPr lang="en-US" dirty="0"/>
              <a:t>                                           "lengthtomore170" = "Size &gt; 171"))) +</a:t>
            </a:r>
          </a:p>
          <a:p>
            <a:r>
              <a:rPr lang="en-US" dirty="0"/>
              <a:t>  theme(</a:t>
            </a:r>
            <a:r>
              <a:rPr lang="en-US" dirty="0" err="1"/>
              <a:t>strip.background</a:t>
            </a:r>
            <a:r>
              <a:rPr lang="en-US" dirty="0"/>
              <a:t> = </a:t>
            </a:r>
            <a:r>
              <a:rPr lang="en-US" dirty="0" err="1"/>
              <a:t>element_rect</a:t>
            </a:r>
            <a:r>
              <a:rPr lang="en-US" dirty="0"/>
              <a:t>(fill=NA, color=NA),</a:t>
            </a:r>
          </a:p>
          <a:p>
            <a:r>
              <a:rPr lang="en-US" dirty="0"/>
              <a:t>        </a:t>
            </a:r>
            <a:r>
              <a:rPr lang="en-US" dirty="0" err="1"/>
              <a:t>panel.background</a:t>
            </a:r>
            <a:r>
              <a:rPr lang="en-US" dirty="0"/>
              <a:t> = </a:t>
            </a:r>
            <a:r>
              <a:rPr lang="en-US" dirty="0" err="1"/>
              <a:t>element_rect</a:t>
            </a:r>
            <a:r>
              <a:rPr lang="en-US" dirty="0"/>
              <a:t>(fill=NA, color="gray60"),</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legend.position</a:t>
            </a:r>
            <a:r>
              <a:rPr lang="en-US" dirty="0"/>
              <a:t> = c(.12, .86), # create legend inside plot</a:t>
            </a:r>
          </a:p>
          <a:p>
            <a:r>
              <a:rPr lang="en-US" dirty="0"/>
              <a:t>        </a:t>
            </a:r>
            <a:r>
              <a:rPr lang="en-US" dirty="0" err="1"/>
              <a:t>legend.title</a:t>
            </a:r>
            <a:r>
              <a:rPr lang="en-US" dirty="0"/>
              <a:t>=</a:t>
            </a:r>
            <a:r>
              <a:rPr lang="en-US" dirty="0" err="1"/>
              <a:t>element_text</a:t>
            </a:r>
            <a:r>
              <a:rPr lang="en-US" dirty="0"/>
              <a:t>()) +</a:t>
            </a:r>
          </a:p>
          <a:p>
            <a:r>
              <a:rPr lang="en-US" dirty="0"/>
              <a:t>  </a:t>
            </a:r>
            <a:r>
              <a:rPr lang="en-US" dirty="0" err="1"/>
              <a:t>scale_color_manual</a:t>
            </a:r>
            <a:r>
              <a:rPr lang="en-US" dirty="0"/>
              <a:t>(name="Scenarios", labels=c("</a:t>
            </a:r>
            <a:r>
              <a:rPr lang="en-US" dirty="0" err="1"/>
              <a:t>AnP</a:t>
            </a:r>
            <a:r>
              <a:rPr lang="en-US" dirty="0"/>
              <a:t>", "PA", "A", "PA_TAC"),</a:t>
            </a:r>
          </a:p>
          <a:p>
            <a:r>
              <a:rPr lang="en-US" dirty="0"/>
              <a:t>  values=c("</a:t>
            </a:r>
            <a:r>
              <a:rPr lang="en-US" dirty="0" err="1"/>
              <a:t>Tot_AnP_S</a:t>
            </a:r>
            <a:r>
              <a:rPr lang="en-US" dirty="0"/>
              <a:t>"="black",</a:t>
            </a:r>
          </a:p>
          <a:p>
            <a:r>
              <a:rPr lang="en-US" dirty="0"/>
              <a:t>           "</a:t>
            </a:r>
            <a:r>
              <a:rPr lang="en-US" dirty="0" err="1"/>
              <a:t>Tot_PA_S</a:t>
            </a:r>
            <a:r>
              <a:rPr lang="en-US" dirty="0"/>
              <a:t>"="red",</a:t>
            </a:r>
          </a:p>
          <a:p>
            <a:r>
              <a:rPr lang="en-US" dirty="0"/>
              <a:t>           "</a:t>
            </a:r>
            <a:r>
              <a:rPr lang="en-US" dirty="0" err="1"/>
              <a:t>Tot_A_S</a:t>
            </a:r>
            <a:r>
              <a:rPr lang="en-US" dirty="0"/>
              <a:t>"="blue",</a:t>
            </a:r>
          </a:p>
          <a:p>
            <a:r>
              <a:rPr lang="en-US" dirty="0"/>
              <a:t>           "</a:t>
            </a:r>
            <a:r>
              <a:rPr lang="en-US" dirty="0" err="1"/>
              <a:t>Tot_PA_TAC_S</a:t>
            </a:r>
            <a:r>
              <a:rPr lang="en-US" dirty="0"/>
              <a:t>"="khaki")) +</a:t>
            </a:r>
          </a:p>
          <a:p>
            <a:r>
              <a:rPr lang="en-US" dirty="0"/>
              <a:t>  </a:t>
            </a:r>
            <a:r>
              <a:rPr lang="en-US" dirty="0" err="1"/>
              <a:t>scale_x_continuous</a:t>
            </a:r>
            <a:r>
              <a:rPr lang="en-US" dirty="0"/>
              <a:t>(expand = c(0, 0), </a:t>
            </a:r>
          </a:p>
          <a:p>
            <a:r>
              <a:rPr lang="en-US" dirty="0"/>
              <a:t>                     breaks = c(1, 15, 30)) + </a:t>
            </a:r>
          </a:p>
          <a:p>
            <a:r>
              <a:rPr lang="en-US" dirty="0"/>
              <a:t>  </a:t>
            </a:r>
            <a:r>
              <a:rPr lang="en-US" dirty="0" err="1"/>
              <a:t>scale_y_continuous</a:t>
            </a:r>
            <a:r>
              <a:rPr lang="en-US" dirty="0"/>
              <a:t>(expand = c(0, 0)) + </a:t>
            </a:r>
          </a:p>
          <a:p>
            <a:r>
              <a:rPr lang="en-US" dirty="0"/>
              <a:t>  </a:t>
            </a:r>
            <a:r>
              <a:rPr lang="en-US" dirty="0" err="1"/>
              <a:t>ylab</a:t>
            </a:r>
            <a:r>
              <a:rPr lang="en-US" dirty="0"/>
              <a:t>("Number of individual lobster (x 1,000,000)")</a:t>
            </a:r>
          </a:p>
          <a:p>
            <a:endParaRPr lang="en-US" dirty="0"/>
          </a:p>
          <a:p>
            <a:r>
              <a:rPr lang="en-US" dirty="0"/>
              <a:t>ggsave2("LobsterSizeStructure0315.png")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29FBBB-6437-464C-A3BA-014A686987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8130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 of layout, used patchwork , color scheme </a:t>
            </a:r>
            <a:r>
              <a:rPr lang="en-US"/>
              <a:t>and aligning </a:t>
            </a:r>
          </a:p>
        </p:txBody>
      </p:sp>
    </p:spTree>
    <p:extLst>
      <p:ext uri="{BB962C8B-B14F-4D97-AF65-F5344CB8AC3E}">
        <p14:creationId xmlns:p14="http://schemas.microsoft.com/office/powerpoint/2010/main" val="2952206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 of layout stuff I learnt , doing maps, and choice of colors</a:t>
            </a:r>
          </a:p>
        </p:txBody>
      </p:sp>
    </p:spTree>
    <p:extLst>
      <p:ext uri="{BB962C8B-B14F-4D97-AF65-F5344CB8AC3E}">
        <p14:creationId xmlns:p14="http://schemas.microsoft.com/office/powerpoint/2010/main" val="2412551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1: </a:t>
            </a:r>
          </a:p>
          <a:p>
            <a:r>
              <a:rPr lang="en-US" dirty="0"/>
              <a:t>It’s cool to know that you can have a common legend for combined plots in patchwork. Code looks like this:</a:t>
            </a:r>
          </a:p>
          <a:p>
            <a:r>
              <a:rPr lang="en-US" dirty="0"/>
              <a:t>combined &lt;- plot1 + plot2 &amp; theme(</a:t>
            </a:r>
            <a:r>
              <a:rPr lang="en-US" dirty="0" err="1"/>
              <a:t>legend.position</a:t>
            </a:r>
            <a:r>
              <a:rPr lang="en-US" dirty="0"/>
              <a:t> = "bottom")</a:t>
            </a:r>
          </a:p>
          <a:p>
            <a:r>
              <a:rPr lang="en-US" dirty="0"/>
              <a:t>combined + </a:t>
            </a:r>
            <a:r>
              <a:rPr lang="en-US" dirty="0" err="1"/>
              <a:t>plot_layout</a:t>
            </a:r>
            <a:r>
              <a:rPr lang="en-US" dirty="0"/>
              <a:t>(guides = "collect")</a:t>
            </a:r>
          </a:p>
          <a:p>
            <a:endParaRPr lang="en-US" dirty="0"/>
          </a:p>
          <a:p>
            <a:r>
              <a:rPr lang="en-US" dirty="0"/>
              <a:t>There is a caveat: both plots what you want to combine should have the same items in the legend. Unless you are combining the legends of 2 entirely different plots, then it will keep both legends in the output. </a:t>
            </a:r>
          </a:p>
          <a:p>
            <a:r>
              <a:rPr lang="en-US" dirty="0"/>
              <a:t>I would have wanted to have all the the keys on the same line at the bottom but I can’t figure out how to do it!</a:t>
            </a:r>
          </a:p>
          <a:p>
            <a:endParaRPr lang="en-US" dirty="0"/>
          </a:p>
          <a:p>
            <a:r>
              <a:rPr lang="en-US" dirty="0"/>
              <a:t>Note 2:</a:t>
            </a:r>
          </a:p>
          <a:p>
            <a:r>
              <a:rPr lang="en-US" dirty="0"/>
              <a:t>I originally set the legend inside my area plot but when I combine with other plots in patchwork, I get this error:</a:t>
            </a:r>
          </a:p>
          <a:p>
            <a:r>
              <a:rPr lang="en-US" dirty="0">
                <a:solidFill>
                  <a:srgbClr val="FF0000"/>
                </a:solidFill>
              </a:rPr>
              <a:t>Error in FUN(X[[</a:t>
            </a:r>
            <a:r>
              <a:rPr lang="en-US" dirty="0" err="1">
                <a:solidFill>
                  <a:srgbClr val="FF0000"/>
                </a:solidFill>
              </a:rPr>
              <a:t>i</a:t>
            </a:r>
            <a:r>
              <a:rPr lang="en-US" dirty="0">
                <a:solidFill>
                  <a:srgbClr val="FF0000"/>
                </a:solidFill>
              </a:rPr>
              <a:t>]], ...) : subscript out of bounds</a:t>
            </a:r>
          </a:p>
          <a:p>
            <a:r>
              <a:rPr lang="en-US" dirty="0"/>
              <a:t>I looked it up online and I found out that it’s a known issue. I didn’t find a solution…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DB1D4-BDA7-CF4C-B5F9-C4C524968C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24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scales can be colorized but you have to create a list of the colors first before applying them to the plot. For instance:</a:t>
            </a:r>
          </a:p>
          <a:p>
            <a:r>
              <a:rPr lang="en-US" dirty="0" err="1"/>
              <a:t>x_cols</a:t>
            </a:r>
            <a:r>
              <a:rPr lang="en-US" dirty="0"/>
              <a:t> &lt;- c(rep("#6baed6", 3), rep("#2171b5", 3), rep("#084594",3))</a:t>
            </a:r>
          </a:p>
          <a:p>
            <a:r>
              <a:rPr lang="en-US" dirty="0" err="1"/>
              <a:t>y_cols</a:t>
            </a:r>
            <a:r>
              <a:rPr lang="en-US" dirty="0"/>
              <a:t> &lt;- c(rep("firebrick3", 15), rep("darkorange2", 8), rep("#008837", 2))</a:t>
            </a:r>
          </a:p>
          <a:p>
            <a:endParaRPr lang="en-US" dirty="0"/>
          </a:p>
          <a:p>
            <a:r>
              <a:rPr lang="en-US" dirty="0"/>
              <a:t>Then in themes:</a:t>
            </a:r>
          </a:p>
          <a:p>
            <a:r>
              <a:rPr lang="en-US" dirty="0"/>
              <a:t>theme(</a:t>
            </a:r>
            <a:r>
              <a:rPr lang="en-US" dirty="0" err="1"/>
              <a:t>axis.text.x</a:t>
            </a:r>
            <a:r>
              <a:rPr lang="en-US" dirty="0"/>
              <a:t> = </a:t>
            </a:r>
            <a:r>
              <a:rPr lang="en-US" dirty="0" err="1"/>
              <a:t>element_text</a:t>
            </a:r>
            <a:r>
              <a:rPr lang="en-US" dirty="0"/>
              <a:t>(</a:t>
            </a:r>
            <a:r>
              <a:rPr lang="en-US" dirty="0" err="1"/>
              <a:t>colour</a:t>
            </a:r>
            <a:r>
              <a:rPr lang="en-US" dirty="0"/>
              <a:t>=</a:t>
            </a:r>
            <a:r>
              <a:rPr lang="en-US" dirty="0" err="1"/>
              <a:t>x_cols</a:t>
            </a:r>
            <a:r>
              <a:rPr lang="en-US" dirty="0"/>
              <a:t>, face="bold"),</a:t>
            </a:r>
          </a:p>
          <a:p>
            <a:r>
              <a:rPr lang="en-US" dirty="0"/>
              <a:t>           </a:t>
            </a:r>
            <a:r>
              <a:rPr lang="en-US" dirty="0" err="1"/>
              <a:t>axis.text.y</a:t>
            </a:r>
            <a:r>
              <a:rPr lang="en-US" dirty="0"/>
              <a:t> = </a:t>
            </a:r>
            <a:r>
              <a:rPr lang="en-US" dirty="0" err="1"/>
              <a:t>element_text</a:t>
            </a:r>
            <a:r>
              <a:rPr lang="en-US" dirty="0"/>
              <a:t>(</a:t>
            </a:r>
            <a:r>
              <a:rPr lang="en-US" dirty="0" err="1"/>
              <a:t>colour</a:t>
            </a:r>
            <a:r>
              <a:rPr lang="en-US" dirty="0"/>
              <a:t>=</a:t>
            </a:r>
            <a:r>
              <a:rPr lang="en-US" dirty="0" err="1"/>
              <a:t>y_cols</a:t>
            </a:r>
            <a:r>
              <a:rPr lang="en-US" dirty="0"/>
              <a:t>, face="italic"))</a:t>
            </a:r>
          </a:p>
          <a:p>
            <a:endParaRPr lang="en-US" dirty="0"/>
          </a:p>
          <a:p>
            <a:r>
              <a:rPr lang="en-US" dirty="0"/>
              <a:t>Note that I have to group the labels first:</a:t>
            </a:r>
          </a:p>
          <a:p>
            <a:r>
              <a:rPr lang="en-US" dirty="0" err="1"/>
              <a:t>scale_x_discrete</a:t>
            </a:r>
            <a:r>
              <a:rPr lang="en-US" dirty="0"/>
              <a:t>(breaks = c("A1", "B1", "C1", "D1", "E1", "F1", "G1", "H1", "I1"), </a:t>
            </a:r>
          </a:p>
          <a:p>
            <a:r>
              <a:rPr lang="en-US" dirty="0"/>
              <a:t>                   labels=c("A", "B", "C", "D", "E", "F", "G", "H", "I"))</a:t>
            </a:r>
          </a:p>
          <a:p>
            <a:r>
              <a:rPr lang="en-US" dirty="0" err="1"/>
              <a:t>scale_y_discrete</a:t>
            </a:r>
            <a:r>
              <a:rPr lang="en-US" dirty="0"/>
              <a:t>(limits=c(</a:t>
            </a:r>
            <a:r>
              <a:rPr lang="en-US" dirty="0" err="1"/>
              <a:t>my_list$species</a:t>
            </a:r>
            <a:r>
              <a:rPr lang="en-US" dirty="0"/>
              <a:t>))</a:t>
            </a:r>
          </a:p>
          <a:p>
            <a:endParaRPr lang="en-US" dirty="0"/>
          </a:p>
          <a:p>
            <a:r>
              <a:rPr lang="en-US" dirty="0"/>
              <a:t>Also, take note that R automatically sorts the group in alphabetical order.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DB1D4-BDA7-CF4C-B5F9-C4C524968C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995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interpretation of </a:t>
            </a:r>
            <a:r>
              <a:rPr lang="en-US" dirty="0" err="1"/>
              <a:t>Porzio</a:t>
            </a:r>
            <a:r>
              <a:rPr lang="en-US" dirty="0"/>
              <a:t> et al. 2011’s figure 4. Species were surveyed across sites A-I that have a corresponding decrease in pH value from 8.1 to 7.8. The size of the bubble represents the number of observations, and the y-axis is ordered by average abundance of each species observed. Bubbles are colored by phyla of the species surveyed, C =  Chlorophyta, O = </a:t>
            </a:r>
            <a:r>
              <a:rPr lang="en-US" dirty="0" err="1"/>
              <a:t>Ochrophyta</a:t>
            </a:r>
            <a:r>
              <a:rPr lang="en-US" dirty="0"/>
              <a:t>, and R = Rhodophyta. </a:t>
            </a:r>
          </a:p>
          <a:p>
            <a:endParaRPr lang="en-US" dirty="0"/>
          </a:p>
          <a:p>
            <a:r>
              <a:rPr lang="en-US" dirty="0"/>
              <a:t>For this plot, I created a bubble plot, because like a kite diagram, they represent the number of observations in a really tangible way. I ordered the data in a way that told more of a story about the least to the highest </a:t>
            </a:r>
            <a:r>
              <a:rPr lang="en-US"/>
              <a:t>abundance species.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FFEE05-2875-4407-934D-ED0301F37F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202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a variety of survey data from a two years of southern resident killer whale surveys from San Juan Islands. The leftmost plots show the number of vessels (A, whale watching, and D, cargo ships) present during killer whale sightings in 2018-2019. B and E represent the minimum vessel distance of whale watching (B) and cargo (E) vessels during </a:t>
            </a:r>
            <a:r>
              <a:rPr lang="en-US" dirty="0" err="1"/>
              <a:t>sighthings</a:t>
            </a:r>
            <a:r>
              <a:rPr lang="en-US" dirty="0"/>
              <a:t> in 2018-2019. C and F represent the more specific behaviors observed at each survey site in 2019 with whale watching vessels present and absent (C), and cargo ships present and absent (F).</a:t>
            </a:r>
          </a:p>
          <a:p>
            <a:endParaRPr lang="en-US" dirty="0"/>
          </a:p>
          <a:p>
            <a:r>
              <a:rPr lang="en-US" dirty="0"/>
              <a:t>This was a lesson in editing a lot of data and plots to get them to work together. I chose to represent relationships that I think build upon each other from left to right to read in a logical way. I also colored it in a way that made sense to me: as yellow and blue are the theme of foraging/not foraging throughout, when incorporating multiple levels of “not foraging” I wanted to stick to the same theme, using three colors of yellow to represent the sub-categories of “not foraging”.</a:t>
            </a:r>
          </a:p>
          <a:p>
            <a:endParaRPr lang="en-US" dirty="0"/>
          </a:p>
          <a:p>
            <a:r>
              <a:rPr lang="en-US" dirty="0"/>
              <a:t> levels(dat19new$CargoClose) &lt;- c("Absent", "Present")</a:t>
            </a:r>
          </a:p>
          <a:p>
            <a:r>
              <a:rPr lang="en-US" dirty="0"/>
              <a:t>levels(dat19new$WWBoatClose) &lt;- c("Absent", "Present")</a:t>
            </a:r>
          </a:p>
          <a:p>
            <a:endParaRPr lang="en-US" dirty="0"/>
          </a:p>
          <a:p>
            <a:r>
              <a:rPr lang="en-US" dirty="0"/>
              <a:t>w&lt;-</a:t>
            </a:r>
            <a:r>
              <a:rPr lang="en-US" dirty="0" err="1"/>
              <a:t>ggplot</a:t>
            </a:r>
            <a:r>
              <a:rPr lang="en-US" dirty="0"/>
              <a:t>(dat19new)+</a:t>
            </a:r>
            <a:r>
              <a:rPr lang="en-US" dirty="0" err="1"/>
              <a:t>aes</a:t>
            </a:r>
            <a:r>
              <a:rPr lang="en-US" dirty="0"/>
              <a:t>(</a:t>
            </a:r>
            <a:r>
              <a:rPr lang="en-US" dirty="0" err="1"/>
              <a:t>newLOC</a:t>
            </a:r>
            <a:r>
              <a:rPr lang="en-US" dirty="0"/>
              <a:t>)+</a:t>
            </a:r>
          </a:p>
          <a:p>
            <a:r>
              <a:rPr lang="en-US" dirty="0"/>
              <a:t>  </a:t>
            </a:r>
            <a:r>
              <a:rPr lang="en-US" dirty="0" err="1"/>
              <a:t>geom_bar</a:t>
            </a:r>
            <a:r>
              <a:rPr lang="en-US" dirty="0"/>
              <a:t>(</a:t>
            </a:r>
            <a:r>
              <a:rPr lang="en-US" dirty="0" err="1"/>
              <a:t>aes</a:t>
            </a:r>
            <a:r>
              <a:rPr lang="en-US" dirty="0"/>
              <a:t>(fill=state))+</a:t>
            </a:r>
            <a:r>
              <a:rPr lang="en-US" dirty="0" err="1"/>
              <a:t>facet_wrap</a:t>
            </a:r>
            <a:r>
              <a:rPr lang="en-US" dirty="0"/>
              <a:t>(dat19new$WWBoatClose)+</a:t>
            </a:r>
          </a:p>
          <a:p>
            <a:r>
              <a:rPr lang="en-US" dirty="0"/>
              <a:t>  </a:t>
            </a:r>
            <a:r>
              <a:rPr lang="en-US" dirty="0" err="1"/>
              <a:t>theme_minimal</a:t>
            </a:r>
            <a:r>
              <a:rPr lang="en-US" dirty="0"/>
              <a:t>()+ theme(</a:t>
            </a:r>
            <a:r>
              <a:rPr lang="en-US" dirty="0" err="1"/>
              <a:t>strip.background</a:t>
            </a:r>
            <a:r>
              <a:rPr lang="en-US" dirty="0"/>
              <a:t> = </a:t>
            </a:r>
            <a:r>
              <a:rPr lang="en-US" dirty="0" err="1"/>
              <a:t>element_rect</a:t>
            </a:r>
            <a:r>
              <a:rPr lang="en-US" dirty="0"/>
              <a:t>(fill=NA, color=NA),</a:t>
            </a:r>
          </a:p>
          <a:p>
            <a:r>
              <a:rPr lang="en-US" dirty="0"/>
              <a:t>                         </a:t>
            </a:r>
            <a:r>
              <a:rPr lang="en-US" dirty="0" err="1"/>
              <a:t>panel.border</a:t>
            </a:r>
            <a:r>
              <a:rPr lang="en-US" dirty="0"/>
              <a:t> = </a:t>
            </a:r>
            <a:r>
              <a:rPr lang="en-US" dirty="0" err="1"/>
              <a:t>element_blank</a:t>
            </a:r>
            <a:r>
              <a:rPr lang="en-US" dirty="0"/>
              <a:t>(), </a:t>
            </a:r>
          </a:p>
          <a:p>
            <a:r>
              <a:rPr lang="en-US" dirty="0"/>
              <a:t>                         </a:t>
            </a:r>
            <a:r>
              <a:rPr lang="en-US" dirty="0" err="1"/>
              <a:t>axis.line</a:t>
            </a:r>
            <a:r>
              <a:rPr lang="en-US" dirty="0"/>
              <a:t> = </a:t>
            </a:r>
            <a:r>
              <a:rPr lang="en-US" dirty="0" err="1"/>
              <a:t>element_blank</a:t>
            </a:r>
            <a:r>
              <a:rPr lang="en-US" dirty="0"/>
              <a:t>(),</a:t>
            </a:r>
          </a:p>
          <a:p>
            <a:r>
              <a:rPr lang="en-US" dirty="0"/>
              <a:t>                         </a:t>
            </a:r>
            <a:r>
              <a:rPr lang="en-US" dirty="0" err="1"/>
              <a:t>panel.background</a:t>
            </a:r>
            <a:r>
              <a:rPr lang="en-US" dirty="0"/>
              <a:t> = </a:t>
            </a:r>
            <a:r>
              <a:rPr lang="en-US" dirty="0" err="1"/>
              <a:t>element_rect</a:t>
            </a:r>
            <a:r>
              <a:rPr lang="en-US" dirty="0"/>
              <a:t>(fill=NA, color="white"),</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panel.spacing.x</a:t>
            </a:r>
            <a:r>
              <a:rPr lang="en-US" dirty="0"/>
              <a:t>=unit(0, "lines"),</a:t>
            </a:r>
          </a:p>
          <a:p>
            <a:r>
              <a:rPr lang="en-US" dirty="0"/>
              <a:t>                         </a:t>
            </a:r>
            <a:r>
              <a:rPr lang="en-US" dirty="0" err="1"/>
              <a:t>panel.spacing.y</a:t>
            </a:r>
            <a:r>
              <a:rPr lang="en-US" dirty="0"/>
              <a:t>=unit(0, "lines"),</a:t>
            </a:r>
          </a:p>
          <a:p>
            <a:r>
              <a:rPr lang="en-US" dirty="0"/>
              <a:t>                         </a:t>
            </a:r>
            <a:r>
              <a:rPr lang="en-US" dirty="0" err="1"/>
              <a:t>legend.background</a:t>
            </a:r>
            <a:r>
              <a:rPr lang="en-US" dirty="0"/>
              <a:t> = </a:t>
            </a:r>
            <a:r>
              <a:rPr lang="en-US" dirty="0" err="1"/>
              <a:t>element_blank</a:t>
            </a:r>
            <a:r>
              <a:rPr lang="en-US" dirty="0"/>
              <a:t>(),</a:t>
            </a:r>
          </a:p>
          <a:p>
            <a:r>
              <a:rPr lang="en-US" dirty="0"/>
              <a:t>                         </a:t>
            </a:r>
            <a:r>
              <a:rPr lang="en-US" dirty="0" err="1"/>
              <a:t>legend.position</a:t>
            </a:r>
            <a:r>
              <a:rPr lang="en-US" dirty="0"/>
              <a:t> = "none",</a:t>
            </a:r>
          </a:p>
          <a:p>
            <a:r>
              <a:rPr lang="en-US" dirty="0"/>
              <a:t>                         </a:t>
            </a:r>
            <a:r>
              <a:rPr lang="en-US" dirty="0" err="1"/>
              <a:t>axis.text.x</a:t>
            </a:r>
            <a:r>
              <a:rPr lang="en-US" dirty="0"/>
              <a:t> = </a:t>
            </a:r>
            <a:r>
              <a:rPr lang="en-US" dirty="0" err="1"/>
              <a:t>element_blank</a:t>
            </a:r>
            <a:r>
              <a:rPr lang="en-US" dirty="0"/>
              <a:t>(),</a:t>
            </a:r>
          </a:p>
          <a:p>
            <a:r>
              <a:rPr lang="en-US" dirty="0"/>
              <a:t>                         text = </a:t>
            </a:r>
            <a:r>
              <a:rPr lang="en-US" dirty="0" err="1"/>
              <a:t>element_text</a:t>
            </a:r>
            <a:r>
              <a:rPr lang="en-US" dirty="0"/>
              <a:t>(size = 20)) +</a:t>
            </a:r>
          </a:p>
          <a:p>
            <a:r>
              <a:rPr lang="en-US" dirty="0"/>
              <a:t>  </a:t>
            </a:r>
            <a:r>
              <a:rPr lang="en-US" dirty="0" err="1"/>
              <a:t>scale_y_continuous</a:t>
            </a:r>
            <a:r>
              <a:rPr lang="en-US" dirty="0"/>
              <a:t>(expand = c(0, 0)) +</a:t>
            </a:r>
          </a:p>
          <a:p>
            <a:r>
              <a:rPr lang="en-US" dirty="0"/>
              <a:t>  </a:t>
            </a:r>
            <a:r>
              <a:rPr lang="en-US" dirty="0" err="1"/>
              <a:t>scale_x_discrete</a:t>
            </a:r>
            <a:r>
              <a:rPr lang="en-US" dirty="0"/>
              <a:t>(expand = c(0, 0)) + #continuous variable on x axis, remove spacer</a:t>
            </a:r>
          </a:p>
          <a:p>
            <a:r>
              <a:rPr lang="en-US" dirty="0"/>
              <a:t>  </a:t>
            </a:r>
            <a:r>
              <a:rPr lang="en-US" dirty="0" err="1"/>
              <a:t>ggtitle</a:t>
            </a:r>
            <a:r>
              <a:rPr lang="en-US" dirty="0"/>
              <a:t>("2019 Survey Data")+</a:t>
            </a:r>
          </a:p>
          <a:p>
            <a:r>
              <a:rPr lang="en-US" dirty="0"/>
              <a:t>  </a:t>
            </a:r>
            <a:r>
              <a:rPr lang="en-US" dirty="0" err="1"/>
              <a:t>ylab</a:t>
            </a:r>
            <a:r>
              <a:rPr lang="en-US" dirty="0"/>
              <a:t>(" ")+</a:t>
            </a:r>
            <a:r>
              <a:rPr lang="en-US" dirty="0" err="1"/>
              <a:t>xlab</a:t>
            </a:r>
            <a:r>
              <a:rPr lang="en-US" dirty="0"/>
              <a:t>("")+</a:t>
            </a:r>
          </a:p>
          <a:p>
            <a:r>
              <a:rPr lang="en-US" dirty="0"/>
              <a:t>  </a:t>
            </a:r>
            <a:r>
              <a:rPr lang="en-US" dirty="0" err="1"/>
              <a:t>scale_fill_manual</a:t>
            </a:r>
            <a:r>
              <a:rPr lang="en-US" dirty="0"/>
              <a:t>(name="Activity State",</a:t>
            </a:r>
          </a:p>
          <a:p>
            <a:r>
              <a:rPr lang="en-US" dirty="0"/>
              <a:t>                    values=c("#56B4E9", "goldenrod2", "gold2", "lightgoldenrod2"))</a:t>
            </a:r>
          </a:p>
          <a:p>
            <a:r>
              <a:rPr lang="en-US" dirty="0"/>
              <a:t>  </a:t>
            </a:r>
          </a:p>
          <a:p>
            <a:r>
              <a:rPr lang="en-US" dirty="0"/>
              <a:t>#cargo ships</a:t>
            </a:r>
          </a:p>
          <a:p>
            <a:r>
              <a:rPr lang="en-US" dirty="0"/>
              <a:t>c&lt;-</a:t>
            </a:r>
            <a:r>
              <a:rPr lang="en-US" dirty="0" err="1"/>
              <a:t>ggplot</a:t>
            </a:r>
            <a:r>
              <a:rPr lang="en-US" dirty="0"/>
              <a:t>(dat19new)+</a:t>
            </a:r>
            <a:r>
              <a:rPr lang="en-US" dirty="0" err="1"/>
              <a:t>aes</a:t>
            </a:r>
            <a:r>
              <a:rPr lang="en-US" dirty="0"/>
              <a:t>(</a:t>
            </a:r>
            <a:r>
              <a:rPr lang="en-US" dirty="0" err="1"/>
              <a:t>newLOC</a:t>
            </a:r>
            <a:r>
              <a:rPr lang="en-US" dirty="0"/>
              <a:t>)+</a:t>
            </a:r>
          </a:p>
          <a:p>
            <a:r>
              <a:rPr lang="en-US" dirty="0"/>
              <a:t>  </a:t>
            </a:r>
            <a:r>
              <a:rPr lang="en-US" dirty="0" err="1"/>
              <a:t>geom_bar</a:t>
            </a:r>
            <a:r>
              <a:rPr lang="en-US" dirty="0"/>
              <a:t>(</a:t>
            </a:r>
            <a:r>
              <a:rPr lang="en-US" dirty="0" err="1"/>
              <a:t>aes</a:t>
            </a:r>
            <a:r>
              <a:rPr lang="en-US" dirty="0"/>
              <a:t>(fill=state))+</a:t>
            </a:r>
            <a:r>
              <a:rPr lang="en-US" dirty="0" err="1"/>
              <a:t>facet_wrap</a:t>
            </a:r>
            <a:r>
              <a:rPr lang="en-US" dirty="0"/>
              <a:t>(dat19new$CargoClose)+</a:t>
            </a:r>
          </a:p>
          <a:p>
            <a:r>
              <a:rPr lang="en-US" dirty="0"/>
              <a:t>  </a:t>
            </a:r>
            <a:r>
              <a:rPr lang="en-US" dirty="0" err="1"/>
              <a:t>theme_minimal</a:t>
            </a:r>
            <a:r>
              <a:rPr lang="en-US" dirty="0"/>
              <a:t>()+ theme(</a:t>
            </a:r>
            <a:r>
              <a:rPr lang="en-US" dirty="0" err="1"/>
              <a:t>strip.background</a:t>
            </a:r>
            <a:r>
              <a:rPr lang="en-US" dirty="0"/>
              <a:t> = </a:t>
            </a:r>
            <a:r>
              <a:rPr lang="en-US" dirty="0" err="1"/>
              <a:t>element_rect</a:t>
            </a:r>
            <a:r>
              <a:rPr lang="en-US" dirty="0"/>
              <a:t>(fill=NA, color=NA),</a:t>
            </a:r>
          </a:p>
          <a:p>
            <a:r>
              <a:rPr lang="en-US" dirty="0"/>
              <a:t>                         </a:t>
            </a:r>
            <a:r>
              <a:rPr lang="en-US" dirty="0" err="1"/>
              <a:t>panel.border</a:t>
            </a:r>
            <a:r>
              <a:rPr lang="en-US" dirty="0"/>
              <a:t> = </a:t>
            </a:r>
            <a:r>
              <a:rPr lang="en-US" dirty="0" err="1"/>
              <a:t>element_blank</a:t>
            </a:r>
            <a:r>
              <a:rPr lang="en-US" dirty="0"/>
              <a:t>(), </a:t>
            </a:r>
          </a:p>
          <a:p>
            <a:r>
              <a:rPr lang="en-US" dirty="0"/>
              <a:t>                         </a:t>
            </a:r>
            <a:r>
              <a:rPr lang="en-US" dirty="0" err="1"/>
              <a:t>axis.line</a:t>
            </a:r>
            <a:r>
              <a:rPr lang="en-US" dirty="0"/>
              <a:t> = </a:t>
            </a:r>
            <a:r>
              <a:rPr lang="en-US" dirty="0" err="1"/>
              <a:t>element_blank</a:t>
            </a:r>
            <a:r>
              <a:rPr lang="en-US" dirty="0"/>
              <a:t>(),</a:t>
            </a:r>
          </a:p>
          <a:p>
            <a:r>
              <a:rPr lang="en-US" dirty="0"/>
              <a:t>                         </a:t>
            </a:r>
            <a:r>
              <a:rPr lang="en-US" dirty="0" err="1"/>
              <a:t>strip.text</a:t>
            </a:r>
            <a:r>
              <a:rPr lang="en-US" dirty="0"/>
              <a:t> = </a:t>
            </a:r>
            <a:r>
              <a:rPr lang="en-US" dirty="0" err="1"/>
              <a:t>element_blank</a:t>
            </a:r>
            <a:r>
              <a:rPr lang="en-US" dirty="0"/>
              <a:t>(), </a:t>
            </a:r>
          </a:p>
          <a:p>
            <a:r>
              <a:rPr lang="en-US" dirty="0"/>
              <a:t>                         </a:t>
            </a:r>
            <a:r>
              <a:rPr lang="en-US" dirty="0" err="1"/>
              <a:t>panel.background</a:t>
            </a:r>
            <a:r>
              <a:rPr lang="en-US" dirty="0"/>
              <a:t> = </a:t>
            </a:r>
            <a:r>
              <a:rPr lang="en-US" dirty="0" err="1"/>
              <a:t>element_rect</a:t>
            </a:r>
            <a:r>
              <a:rPr lang="en-US" dirty="0"/>
              <a:t>(fill=NA, color="white"),</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panel.spacing.x</a:t>
            </a:r>
            <a:r>
              <a:rPr lang="en-US" dirty="0"/>
              <a:t>=unit(0, "lines"),</a:t>
            </a:r>
          </a:p>
          <a:p>
            <a:r>
              <a:rPr lang="en-US" dirty="0"/>
              <a:t>                         </a:t>
            </a:r>
            <a:r>
              <a:rPr lang="en-US" dirty="0" err="1"/>
              <a:t>panel.spacing.y</a:t>
            </a:r>
            <a:r>
              <a:rPr lang="en-US" dirty="0"/>
              <a:t>=unit(0, "lines"),</a:t>
            </a:r>
          </a:p>
          <a:p>
            <a:r>
              <a:rPr lang="en-US" dirty="0"/>
              <a:t>                         </a:t>
            </a:r>
            <a:r>
              <a:rPr lang="en-US" dirty="0" err="1"/>
              <a:t>legend.background</a:t>
            </a:r>
            <a:r>
              <a:rPr lang="en-US" dirty="0"/>
              <a:t> = </a:t>
            </a:r>
            <a:r>
              <a:rPr lang="en-US" dirty="0" err="1"/>
              <a:t>element_blank</a:t>
            </a:r>
            <a:r>
              <a:rPr lang="en-US" dirty="0"/>
              <a:t>(),</a:t>
            </a:r>
          </a:p>
          <a:p>
            <a:r>
              <a:rPr lang="en-US" dirty="0"/>
              <a:t>                         </a:t>
            </a:r>
            <a:r>
              <a:rPr lang="en-US" dirty="0" err="1"/>
              <a:t>legend.position</a:t>
            </a:r>
            <a:r>
              <a:rPr lang="en-US" dirty="0"/>
              <a:t> = "bottom",</a:t>
            </a:r>
          </a:p>
          <a:p>
            <a:r>
              <a:rPr lang="en-US" dirty="0"/>
              <a:t>                         text = </a:t>
            </a:r>
            <a:r>
              <a:rPr lang="en-US" dirty="0" err="1"/>
              <a:t>element_text</a:t>
            </a:r>
            <a:r>
              <a:rPr lang="en-US" dirty="0"/>
              <a:t>(size = 20)) +</a:t>
            </a:r>
          </a:p>
          <a:p>
            <a:r>
              <a:rPr lang="en-US" dirty="0"/>
              <a:t>  </a:t>
            </a:r>
            <a:r>
              <a:rPr lang="en-US" dirty="0" err="1"/>
              <a:t>scale_y_continuous</a:t>
            </a:r>
            <a:r>
              <a:rPr lang="en-US" dirty="0"/>
              <a:t>(expand = c(0, 0)) +</a:t>
            </a:r>
          </a:p>
          <a:p>
            <a:r>
              <a:rPr lang="en-US" dirty="0"/>
              <a:t>  </a:t>
            </a:r>
            <a:r>
              <a:rPr lang="en-US" dirty="0" err="1"/>
              <a:t>ylab</a:t>
            </a:r>
            <a:r>
              <a:rPr lang="en-US" dirty="0"/>
              <a:t>(" ")+</a:t>
            </a:r>
          </a:p>
          <a:p>
            <a:r>
              <a:rPr lang="en-US" dirty="0"/>
              <a:t>  </a:t>
            </a:r>
            <a:r>
              <a:rPr lang="en-US" dirty="0" err="1"/>
              <a:t>scale_fill_manual</a:t>
            </a:r>
            <a:r>
              <a:rPr lang="en-US" dirty="0"/>
              <a:t>(name="Activity State",</a:t>
            </a:r>
          </a:p>
          <a:p>
            <a:r>
              <a:rPr lang="en-US" dirty="0"/>
              <a:t>                    values=c("#56B4E9", "goldenrod2", "gold2", "lightgoldenrod2"))+</a:t>
            </a:r>
          </a:p>
          <a:p>
            <a:r>
              <a:rPr lang="en-US" dirty="0"/>
              <a:t>  </a:t>
            </a:r>
            <a:r>
              <a:rPr lang="en-US" dirty="0" err="1"/>
              <a:t>scale_x_discrete</a:t>
            </a:r>
            <a:r>
              <a:rPr lang="en-US" dirty="0"/>
              <a:t>(name= "Survey Site", breaks=c("CP","HH"), expand=c(0,0))</a:t>
            </a:r>
          </a:p>
          <a:p>
            <a:r>
              <a:rPr lang="en-US" dirty="0"/>
              <a:t>w/c</a:t>
            </a:r>
          </a:p>
          <a:p>
            <a:endParaRPr lang="en-US" dirty="0"/>
          </a:p>
          <a:p>
            <a:r>
              <a:rPr lang="en-US" dirty="0"/>
              <a:t>ww1&lt;-</a:t>
            </a:r>
            <a:r>
              <a:rPr lang="en-US" dirty="0" err="1"/>
              <a:t>ggplot</a:t>
            </a:r>
            <a:r>
              <a:rPr lang="en-US" dirty="0"/>
              <a:t>(</a:t>
            </a:r>
            <a:r>
              <a:rPr lang="en-US" dirty="0" err="1"/>
              <a:t>alldat</a:t>
            </a:r>
            <a:r>
              <a:rPr lang="en-US" dirty="0"/>
              <a:t>)+</a:t>
            </a:r>
            <a:r>
              <a:rPr lang="en-US" dirty="0" err="1"/>
              <a:t>aes</a:t>
            </a:r>
            <a:r>
              <a:rPr lang="en-US" dirty="0"/>
              <a:t>(`# BOATS`, fill=factor(forage))+</a:t>
            </a:r>
          </a:p>
          <a:p>
            <a:r>
              <a:rPr lang="en-US" dirty="0"/>
              <a:t>  </a:t>
            </a:r>
            <a:r>
              <a:rPr lang="en-US" dirty="0" err="1"/>
              <a:t>geom_histogram</a:t>
            </a:r>
            <a:r>
              <a:rPr lang="en-US" dirty="0"/>
              <a:t>(</a:t>
            </a:r>
            <a:r>
              <a:rPr lang="en-US" dirty="0" err="1"/>
              <a:t>binwidth</a:t>
            </a:r>
            <a:r>
              <a:rPr lang="en-US" dirty="0"/>
              <a:t>=2,position="dodge")+</a:t>
            </a:r>
            <a:r>
              <a:rPr lang="en-US" dirty="0" err="1"/>
              <a:t>theme_minimal</a:t>
            </a:r>
            <a:r>
              <a:rPr lang="en-US" dirty="0"/>
              <a:t>()+</a:t>
            </a:r>
          </a:p>
          <a:p>
            <a:r>
              <a:rPr lang="en-US" dirty="0"/>
              <a:t>  </a:t>
            </a:r>
            <a:r>
              <a:rPr lang="en-US" dirty="0" err="1"/>
              <a:t>ggtitle</a:t>
            </a:r>
            <a:r>
              <a:rPr lang="en-US" dirty="0"/>
              <a:t>("2018 and 2019 Killer Whale Survey Data")+</a:t>
            </a:r>
          </a:p>
          <a:p>
            <a:r>
              <a:rPr lang="en-US" dirty="0"/>
              <a:t>  theme(</a:t>
            </a:r>
            <a:r>
              <a:rPr lang="en-US" dirty="0" err="1"/>
              <a:t>strip.background</a:t>
            </a:r>
            <a:r>
              <a:rPr lang="en-US" dirty="0"/>
              <a:t> = </a:t>
            </a:r>
            <a:r>
              <a:rPr lang="en-US" dirty="0" err="1"/>
              <a:t>element_rect</a:t>
            </a:r>
            <a:r>
              <a:rPr lang="en-US" dirty="0"/>
              <a:t>(fill=NA, color=NA),</a:t>
            </a:r>
          </a:p>
          <a:p>
            <a:r>
              <a:rPr lang="en-US" dirty="0"/>
              <a:t>        </a:t>
            </a:r>
            <a:r>
              <a:rPr lang="en-US" dirty="0" err="1"/>
              <a:t>panel.border</a:t>
            </a:r>
            <a:r>
              <a:rPr lang="en-US" dirty="0"/>
              <a:t> = </a:t>
            </a:r>
            <a:r>
              <a:rPr lang="en-US" dirty="0" err="1"/>
              <a:t>element_blank</a:t>
            </a:r>
            <a:r>
              <a:rPr lang="en-US" dirty="0"/>
              <a:t>(), </a:t>
            </a:r>
          </a:p>
          <a:p>
            <a:r>
              <a:rPr lang="en-US" dirty="0"/>
              <a:t>        </a:t>
            </a:r>
            <a:r>
              <a:rPr lang="en-US" dirty="0" err="1"/>
              <a:t>axis.line</a:t>
            </a:r>
            <a:r>
              <a:rPr lang="en-US" dirty="0"/>
              <a:t> = </a:t>
            </a:r>
            <a:r>
              <a:rPr lang="en-US" dirty="0" err="1"/>
              <a:t>element_blank</a:t>
            </a:r>
            <a:r>
              <a:rPr lang="en-US" dirty="0"/>
              <a:t>(),</a:t>
            </a:r>
          </a:p>
          <a:p>
            <a:r>
              <a:rPr lang="en-US" dirty="0"/>
              <a:t>        </a:t>
            </a:r>
            <a:r>
              <a:rPr lang="en-US" dirty="0" err="1"/>
              <a:t>panel.background</a:t>
            </a:r>
            <a:r>
              <a:rPr lang="en-US" dirty="0"/>
              <a:t> = </a:t>
            </a:r>
            <a:r>
              <a:rPr lang="en-US" dirty="0" err="1"/>
              <a:t>element_rect</a:t>
            </a:r>
            <a:r>
              <a:rPr lang="en-US" dirty="0"/>
              <a:t>(fill=NA, color="white"),</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panel.spacing.x</a:t>
            </a:r>
            <a:r>
              <a:rPr lang="en-US" dirty="0"/>
              <a:t>=unit(0, "lines"),</a:t>
            </a:r>
          </a:p>
          <a:p>
            <a:r>
              <a:rPr lang="en-US" dirty="0"/>
              <a:t>        </a:t>
            </a:r>
            <a:r>
              <a:rPr lang="en-US" dirty="0" err="1"/>
              <a:t>panel.spacing.y</a:t>
            </a:r>
            <a:r>
              <a:rPr lang="en-US" dirty="0"/>
              <a:t>=unit(0, "lines"),</a:t>
            </a:r>
          </a:p>
          <a:p>
            <a:r>
              <a:rPr lang="en-US" dirty="0"/>
              <a:t>        </a:t>
            </a:r>
            <a:r>
              <a:rPr lang="en-US" dirty="0" err="1"/>
              <a:t>legend.background</a:t>
            </a:r>
            <a:r>
              <a:rPr lang="en-US" dirty="0"/>
              <a:t> = </a:t>
            </a:r>
            <a:r>
              <a:rPr lang="en-US" dirty="0" err="1"/>
              <a:t>element_blank</a:t>
            </a:r>
            <a:r>
              <a:rPr lang="en-US" dirty="0"/>
              <a:t>(),</a:t>
            </a:r>
          </a:p>
          <a:p>
            <a:r>
              <a:rPr lang="en-US" dirty="0"/>
              <a:t>        </a:t>
            </a:r>
            <a:r>
              <a:rPr lang="en-US" dirty="0" err="1"/>
              <a:t>legend.position</a:t>
            </a:r>
            <a:r>
              <a:rPr lang="en-US" dirty="0"/>
              <a:t> = "none",</a:t>
            </a:r>
          </a:p>
          <a:p>
            <a:r>
              <a:rPr lang="en-US" dirty="0"/>
              <a:t>        text = </a:t>
            </a:r>
            <a:r>
              <a:rPr lang="en-US" dirty="0" err="1"/>
              <a:t>element_text</a:t>
            </a:r>
            <a:r>
              <a:rPr lang="en-US" dirty="0"/>
              <a:t>(size = 20)) +</a:t>
            </a:r>
          </a:p>
          <a:p>
            <a:r>
              <a:rPr lang="en-US" dirty="0"/>
              <a:t>  </a:t>
            </a:r>
            <a:r>
              <a:rPr lang="en-US" dirty="0" err="1"/>
              <a:t>scale_x_continuous</a:t>
            </a:r>
            <a:r>
              <a:rPr lang="en-US" dirty="0"/>
              <a:t>(expand = c(0, 0)) + #continuous variable on x axis, remove spacer</a:t>
            </a:r>
          </a:p>
          <a:p>
            <a:r>
              <a:rPr lang="en-US" dirty="0"/>
              <a:t>  </a:t>
            </a:r>
            <a:r>
              <a:rPr lang="en-US" dirty="0" err="1"/>
              <a:t>scale_y_continuous</a:t>
            </a:r>
            <a:r>
              <a:rPr lang="en-US" dirty="0"/>
              <a:t>(expand = c(0, 0)) +</a:t>
            </a:r>
          </a:p>
          <a:p>
            <a:r>
              <a:rPr lang="en-US" dirty="0"/>
              <a:t>  </a:t>
            </a:r>
            <a:r>
              <a:rPr lang="en-US" dirty="0" err="1"/>
              <a:t>scale_fill_manual</a:t>
            </a:r>
            <a:r>
              <a:rPr lang="en-US" dirty="0"/>
              <a:t>(name="Behavioral State",</a:t>
            </a:r>
          </a:p>
          <a:p>
            <a:r>
              <a:rPr lang="en-US" dirty="0"/>
              <a:t>                    breaks=c("1", "2", "NA"),</a:t>
            </a:r>
          </a:p>
          <a:p>
            <a:r>
              <a:rPr lang="en-US" dirty="0"/>
              <a:t>                    labels=c("Not foraging", "Foraging", "NA"), </a:t>
            </a:r>
          </a:p>
          <a:p>
            <a:r>
              <a:rPr lang="en-US" dirty="0"/>
              <a:t>                    values=c("goldenrod2","#56B4E9"))+</a:t>
            </a:r>
          </a:p>
          <a:p>
            <a:r>
              <a:rPr lang="en-US" dirty="0"/>
              <a:t>  </a:t>
            </a:r>
            <a:r>
              <a:rPr lang="en-US" dirty="0" err="1"/>
              <a:t>xlab</a:t>
            </a:r>
            <a:r>
              <a:rPr lang="en-US" dirty="0"/>
              <a:t>(" ")+</a:t>
            </a:r>
            <a:r>
              <a:rPr lang="en-US" dirty="0" err="1"/>
              <a:t>ylab</a:t>
            </a:r>
            <a:r>
              <a:rPr lang="en-US" dirty="0"/>
              <a:t>("WHALE WATCH")</a:t>
            </a:r>
          </a:p>
          <a:p>
            <a:r>
              <a:rPr lang="en-US" dirty="0"/>
              <a:t>ww2&lt;-</a:t>
            </a:r>
            <a:r>
              <a:rPr lang="en-US" dirty="0" err="1"/>
              <a:t>ggplot</a:t>
            </a:r>
            <a:r>
              <a:rPr lang="en-US" dirty="0"/>
              <a:t>(</a:t>
            </a:r>
            <a:r>
              <a:rPr lang="en-US" dirty="0" err="1"/>
              <a:t>alldat</a:t>
            </a:r>
            <a:r>
              <a:rPr lang="en-US" dirty="0"/>
              <a:t>)+</a:t>
            </a:r>
            <a:r>
              <a:rPr lang="en-US" dirty="0" err="1"/>
              <a:t>aes</a:t>
            </a:r>
            <a:r>
              <a:rPr lang="en-US" dirty="0"/>
              <a:t>(</a:t>
            </a:r>
            <a:r>
              <a:rPr lang="en-US" dirty="0" err="1"/>
              <a:t>WWBoatMinDistance</a:t>
            </a:r>
            <a:r>
              <a:rPr lang="en-US" dirty="0"/>
              <a:t>, fill=factor(forage))+</a:t>
            </a:r>
          </a:p>
          <a:p>
            <a:r>
              <a:rPr lang="en-US" dirty="0"/>
              <a:t>  </a:t>
            </a:r>
            <a:r>
              <a:rPr lang="en-US" dirty="0" err="1"/>
              <a:t>geom_histogram</a:t>
            </a:r>
            <a:r>
              <a:rPr lang="en-US" dirty="0"/>
              <a:t>(</a:t>
            </a:r>
            <a:r>
              <a:rPr lang="en-US" dirty="0" err="1"/>
              <a:t>binwidth</a:t>
            </a:r>
            <a:r>
              <a:rPr lang="en-US" dirty="0"/>
              <a:t>=100,position="dodge")+</a:t>
            </a:r>
            <a:r>
              <a:rPr lang="en-US" dirty="0" err="1"/>
              <a:t>theme_minimal</a:t>
            </a:r>
            <a:r>
              <a:rPr lang="en-US" dirty="0"/>
              <a:t>()+</a:t>
            </a:r>
          </a:p>
          <a:p>
            <a:r>
              <a:rPr lang="en-US" dirty="0"/>
              <a:t>  theme(</a:t>
            </a:r>
            <a:r>
              <a:rPr lang="en-US" dirty="0" err="1"/>
              <a:t>strip.background</a:t>
            </a:r>
            <a:r>
              <a:rPr lang="en-US" dirty="0"/>
              <a:t> = </a:t>
            </a:r>
            <a:r>
              <a:rPr lang="en-US" dirty="0" err="1"/>
              <a:t>element_rect</a:t>
            </a:r>
            <a:r>
              <a:rPr lang="en-US" dirty="0"/>
              <a:t>(fill=NA, color=NA),</a:t>
            </a:r>
          </a:p>
          <a:p>
            <a:r>
              <a:rPr lang="en-US" dirty="0"/>
              <a:t>        </a:t>
            </a:r>
            <a:r>
              <a:rPr lang="en-US" dirty="0" err="1"/>
              <a:t>panel.border</a:t>
            </a:r>
            <a:r>
              <a:rPr lang="en-US" dirty="0"/>
              <a:t> = </a:t>
            </a:r>
            <a:r>
              <a:rPr lang="en-US" dirty="0" err="1"/>
              <a:t>element_blank</a:t>
            </a:r>
            <a:r>
              <a:rPr lang="en-US" dirty="0"/>
              <a:t>(), </a:t>
            </a:r>
          </a:p>
          <a:p>
            <a:r>
              <a:rPr lang="en-US" dirty="0"/>
              <a:t>        </a:t>
            </a:r>
            <a:r>
              <a:rPr lang="en-US" dirty="0" err="1"/>
              <a:t>axis.line</a:t>
            </a:r>
            <a:r>
              <a:rPr lang="en-US" dirty="0"/>
              <a:t> = </a:t>
            </a:r>
            <a:r>
              <a:rPr lang="en-US" dirty="0" err="1"/>
              <a:t>element_blank</a:t>
            </a:r>
            <a:r>
              <a:rPr lang="en-US" dirty="0"/>
              <a:t>(),</a:t>
            </a:r>
          </a:p>
          <a:p>
            <a:r>
              <a:rPr lang="en-US" dirty="0"/>
              <a:t>        </a:t>
            </a:r>
            <a:r>
              <a:rPr lang="en-US" dirty="0" err="1"/>
              <a:t>panel.background</a:t>
            </a:r>
            <a:r>
              <a:rPr lang="en-US" dirty="0"/>
              <a:t> = </a:t>
            </a:r>
            <a:r>
              <a:rPr lang="en-US" dirty="0" err="1"/>
              <a:t>element_rect</a:t>
            </a:r>
            <a:r>
              <a:rPr lang="en-US" dirty="0"/>
              <a:t>(fill=NA, color="white"),</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panel.spacing.x</a:t>
            </a:r>
            <a:r>
              <a:rPr lang="en-US" dirty="0"/>
              <a:t>=unit(0, "lines"),</a:t>
            </a:r>
          </a:p>
          <a:p>
            <a:r>
              <a:rPr lang="en-US" dirty="0"/>
              <a:t>        </a:t>
            </a:r>
            <a:r>
              <a:rPr lang="en-US" dirty="0" err="1"/>
              <a:t>panel.spacing.y</a:t>
            </a:r>
            <a:r>
              <a:rPr lang="en-US" dirty="0"/>
              <a:t>=unit(0, "lines"),</a:t>
            </a:r>
          </a:p>
          <a:p>
            <a:r>
              <a:rPr lang="en-US" dirty="0"/>
              <a:t>        </a:t>
            </a:r>
            <a:r>
              <a:rPr lang="en-US" dirty="0" err="1"/>
              <a:t>legend.background</a:t>
            </a:r>
            <a:r>
              <a:rPr lang="en-US" dirty="0"/>
              <a:t> = </a:t>
            </a:r>
            <a:r>
              <a:rPr lang="en-US" dirty="0" err="1"/>
              <a:t>element_blank</a:t>
            </a:r>
            <a:r>
              <a:rPr lang="en-US" dirty="0"/>
              <a:t>(),</a:t>
            </a:r>
          </a:p>
          <a:p>
            <a:r>
              <a:rPr lang="en-US" dirty="0"/>
              <a:t>        </a:t>
            </a:r>
            <a:r>
              <a:rPr lang="en-US" dirty="0" err="1"/>
              <a:t>legend.position</a:t>
            </a:r>
            <a:r>
              <a:rPr lang="en-US" dirty="0"/>
              <a:t> = "none",</a:t>
            </a:r>
          </a:p>
          <a:p>
            <a:r>
              <a:rPr lang="en-US" dirty="0"/>
              <a:t>        text = </a:t>
            </a:r>
            <a:r>
              <a:rPr lang="en-US" dirty="0" err="1"/>
              <a:t>element_text</a:t>
            </a:r>
            <a:r>
              <a:rPr lang="en-US" dirty="0"/>
              <a:t>(size = 20)) +</a:t>
            </a:r>
          </a:p>
          <a:p>
            <a:r>
              <a:rPr lang="en-US" dirty="0"/>
              <a:t>  </a:t>
            </a:r>
            <a:r>
              <a:rPr lang="en-US" dirty="0" err="1"/>
              <a:t>scale_x_continuous</a:t>
            </a:r>
            <a:r>
              <a:rPr lang="en-US" dirty="0"/>
              <a:t>(expand = c(0, 0)) + #continuous variable on x axis, remove spacer</a:t>
            </a:r>
          </a:p>
          <a:p>
            <a:r>
              <a:rPr lang="en-US" dirty="0"/>
              <a:t>  </a:t>
            </a:r>
            <a:r>
              <a:rPr lang="en-US" dirty="0" err="1"/>
              <a:t>scale_y_continuous</a:t>
            </a:r>
            <a:r>
              <a:rPr lang="en-US" dirty="0"/>
              <a:t>(expand = c(0, 0)) +</a:t>
            </a:r>
          </a:p>
          <a:p>
            <a:r>
              <a:rPr lang="en-US" dirty="0"/>
              <a:t>  </a:t>
            </a:r>
            <a:r>
              <a:rPr lang="en-US" dirty="0" err="1"/>
              <a:t>scale_fill_manual</a:t>
            </a:r>
            <a:r>
              <a:rPr lang="en-US" dirty="0"/>
              <a:t>(name="Behavioral State",</a:t>
            </a:r>
          </a:p>
          <a:p>
            <a:r>
              <a:rPr lang="en-US" dirty="0"/>
              <a:t>                    breaks=c("1", "2", "NA"),</a:t>
            </a:r>
          </a:p>
          <a:p>
            <a:r>
              <a:rPr lang="en-US" dirty="0"/>
              <a:t>                    labels=c("Not foraging", "Foraging", "NA"), </a:t>
            </a:r>
          </a:p>
          <a:p>
            <a:r>
              <a:rPr lang="en-US" dirty="0"/>
              <a:t>                    values=c("goldenrod2","#56B4E9"))+</a:t>
            </a:r>
          </a:p>
          <a:p>
            <a:r>
              <a:rPr lang="en-US" dirty="0"/>
              <a:t>  </a:t>
            </a:r>
            <a:r>
              <a:rPr lang="en-US" dirty="0" err="1"/>
              <a:t>xlim</a:t>
            </a:r>
            <a:r>
              <a:rPr lang="en-US" dirty="0"/>
              <a:t>(0, 1200)+</a:t>
            </a:r>
          </a:p>
          <a:p>
            <a:r>
              <a:rPr lang="en-US" dirty="0"/>
              <a:t>  </a:t>
            </a:r>
            <a:r>
              <a:rPr lang="en-US" dirty="0" err="1"/>
              <a:t>xlab</a:t>
            </a:r>
            <a:r>
              <a:rPr lang="en-US" dirty="0"/>
              <a:t>(" ")+</a:t>
            </a:r>
            <a:r>
              <a:rPr lang="en-US" dirty="0" err="1"/>
              <a:t>ylab</a:t>
            </a:r>
            <a:r>
              <a:rPr lang="en-US" dirty="0"/>
              <a:t>("")</a:t>
            </a:r>
          </a:p>
          <a:p>
            <a:endParaRPr lang="en-US" dirty="0"/>
          </a:p>
          <a:p>
            <a:r>
              <a:rPr lang="en-US" dirty="0"/>
              <a:t>c1&lt;-</a:t>
            </a:r>
            <a:r>
              <a:rPr lang="en-US" dirty="0" err="1"/>
              <a:t>ggplot</a:t>
            </a:r>
            <a:r>
              <a:rPr lang="en-US" dirty="0"/>
              <a:t>(</a:t>
            </a:r>
            <a:r>
              <a:rPr lang="en-US" dirty="0" err="1"/>
              <a:t>alldat</a:t>
            </a:r>
            <a:r>
              <a:rPr lang="en-US" dirty="0"/>
              <a:t>)+</a:t>
            </a:r>
            <a:r>
              <a:rPr lang="en-US" dirty="0" err="1"/>
              <a:t>aes</a:t>
            </a:r>
            <a:r>
              <a:rPr lang="en-US" dirty="0"/>
              <a:t>(`# SHIPS`, fill=factor(forage))+</a:t>
            </a:r>
          </a:p>
          <a:p>
            <a:r>
              <a:rPr lang="en-US" dirty="0"/>
              <a:t>  </a:t>
            </a:r>
            <a:r>
              <a:rPr lang="en-US" dirty="0" err="1"/>
              <a:t>geom_histogram</a:t>
            </a:r>
            <a:r>
              <a:rPr lang="en-US" dirty="0"/>
              <a:t>(</a:t>
            </a:r>
            <a:r>
              <a:rPr lang="en-US" dirty="0" err="1"/>
              <a:t>binwidth</a:t>
            </a:r>
            <a:r>
              <a:rPr lang="en-US" dirty="0"/>
              <a:t>=1,position="dodge")+</a:t>
            </a:r>
            <a:r>
              <a:rPr lang="en-US" dirty="0" err="1"/>
              <a:t>theme_minimal</a:t>
            </a:r>
            <a:r>
              <a:rPr lang="en-US" dirty="0"/>
              <a:t>()+</a:t>
            </a:r>
          </a:p>
          <a:p>
            <a:r>
              <a:rPr lang="en-US" dirty="0"/>
              <a:t>  theme(</a:t>
            </a:r>
            <a:r>
              <a:rPr lang="en-US" dirty="0" err="1"/>
              <a:t>strip.background</a:t>
            </a:r>
            <a:r>
              <a:rPr lang="en-US" dirty="0"/>
              <a:t> = </a:t>
            </a:r>
            <a:r>
              <a:rPr lang="en-US" dirty="0" err="1"/>
              <a:t>element_rect</a:t>
            </a:r>
            <a:r>
              <a:rPr lang="en-US" dirty="0"/>
              <a:t>(fill=NA, color=NA),</a:t>
            </a:r>
          </a:p>
          <a:p>
            <a:r>
              <a:rPr lang="en-US" dirty="0"/>
              <a:t>        </a:t>
            </a:r>
            <a:r>
              <a:rPr lang="en-US" dirty="0" err="1"/>
              <a:t>panel.border</a:t>
            </a:r>
            <a:r>
              <a:rPr lang="en-US" dirty="0"/>
              <a:t> = </a:t>
            </a:r>
            <a:r>
              <a:rPr lang="en-US" dirty="0" err="1"/>
              <a:t>element_blank</a:t>
            </a:r>
            <a:r>
              <a:rPr lang="en-US" dirty="0"/>
              <a:t>(), </a:t>
            </a:r>
          </a:p>
          <a:p>
            <a:r>
              <a:rPr lang="en-US" dirty="0"/>
              <a:t>        </a:t>
            </a:r>
            <a:r>
              <a:rPr lang="en-US" dirty="0" err="1"/>
              <a:t>axis.line</a:t>
            </a:r>
            <a:r>
              <a:rPr lang="en-US" dirty="0"/>
              <a:t> = </a:t>
            </a:r>
            <a:r>
              <a:rPr lang="en-US" dirty="0" err="1"/>
              <a:t>element_blank</a:t>
            </a:r>
            <a:r>
              <a:rPr lang="en-US" dirty="0"/>
              <a:t>(),</a:t>
            </a:r>
          </a:p>
          <a:p>
            <a:r>
              <a:rPr lang="en-US" dirty="0"/>
              <a:t>        </a:t>
            </a:r>
            <a:r>
              <a:rPr lang="en-US" dirty="0" err="1"/>
              <a:t>panel.background</a:t>
            </a:r>
            <a:r>
              <a:rPr lang="en-US" dirty="0"/>
              <a:t> = </a:t>
            </a:r>
            <a:r>
              <a:rPr lang="en-US" dirty="0" err="1"/>
              <a:t>element_rect</a:t>
            </a:r>
            <a:r>
              <a:rPr lang="en-US" dirty="0"/>
              <a:t>(fill=NA, color="white"),</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panel.spacing.x</a:t>
            </a:r>
            <a:r>
              <a:rPr lang="en-US" dirty="0"/>
              <a:t>=unit(0, "lines"),</a:t>
            </a:r>
          </a:p>
          <a:p>
            <a:r>
              <a:rPr lang="en-US" dirty="0"/>
              <a:t>        </a:t>
            </a:r>
            <a:r>
              <a:rPr lang="en-US" dirty="0" err="1"/>
              <a:t>panel.spacing.y</a:t>
            </a:r>
            <a:r>
              <a:rPr lang="en-US" dirty="0"/>
              <a:t>=unit(0, "lines"),</a:t>
            </a:r>
          </a:p>
          <a:p>
            <a:r>
              <a:rPr lang="en-US" dirty="0"/>
              <a:t>        </a:t>
            </a:r>
            <a:r>
              <a:rPr lang="en-US" dirty="0" err="1"/>
              <a:t>legend.background</a:t>
            </a:r>
            <a:r>
              <a:rPr lang="en-US" dirty="0"/>
              <a:t> = </a:t>
            </a:r>
            <a:r>
              <a:rPr lang="en-US" dirty="0" err="1"/>
              <a:t>element_blank</a:t>
            </a:r>
            <a:r>
              <a:rPr lang="en-US" dirty="0"/>
              <a:t>(),</a:t>
            </a:r>
          </a:p>
          <a:p>
            <a:r>
              <a:rPr lang="en-US" dirty="0"/>
              <a:t>        </a:t>
            </a:r>
            <a:r>
              <a:rPr lang="en-US" dirty="0" err="1"/>
              <a:t>legend.position</a:t>
            </a:r>
            <a:r>
              <a:rPr lang="en-US" dirty="0"/>
              <a:t> = "bottom",</a:t>
            </a:r>
          </a:p>
          <a:p>
            <a:r>
              <a:rPr lang="en-US" dirty="0"/>
              <a:t>        text = </a:t>
            </a:r>
            <a:r>
              <a:rPr lang="en-US" dirty="0" err="1"/>
              <a:t>element_text</a:t>
            </a:r>
            <a:r>
              <a:rPr lang="en-US" dirty="0"/>
              <a:t>(size = 20)) +</a:t>
            </a:r>
          </a:p>
          <a:p>
            <a:r>
              <a:rPr lang="en-US" dirty="0"/>
              <a:t>  </a:t>
            </a:r>
            <a:r>
              <a:rPr lang="en-US" dirty="0" err="1"/>
              <a:t>scale_x_continuous</a:t>
            </a:r>
            <a:r>
              <a:rPr lang="en-US" dirty="0"/>
              <a:t>(expand = c(0, 0)) + #continuous variable on x axis, remove spacer</a:t>
            </a:r>
          </a:p>
          <a:p>
            <a:r>
              <a:rPr lang="en-US" dirty="0"/>
              <a:t>  </a:t>
            </a:r>
            <a:r>
              <a:rPr lang="en-US" dirty="0" err="1"/>
              <a:t>scale_y_continuous</a:t>
            </a:r>
            <a:r>
              <a:rPr lang="en-US" dirty="0"/>
              <a:t>(expand = c(0, 0)) +</a:t>
            </a:r>
          </a:p>
          <a:p>
            <a:r>
              <a:rPr lang="en-US" dirty="0"/>
              <a:t>  </a:t>
            </a:r>
            <a:r>
              <a:rPr lang="en-US" dirty="0" err="1"/>
              <a:t>scale_fill_manual</a:t>
            </a:r>
            <a:r>
              <a:rPr lang="en-US" dirty="0"/>
              <a:t>(name="Behavioral State",</a:t>
            </a:r>
          </a:p>
          <a:p>
            <a:r>
              <a:rPr lang="en-US" dirty="0"/>
              <a:t>                    breaks=c("1", "2", "NA"),</a:t>
            </a:r>
          </a:p>
          <a:p>
            <a:r>
              <a:rPr lang="en-US" dirty="0"/>
              <a:t>                    labels=c("Not foraging", "Foraging", "NA"), </a:t>
            </a:r>
          </a:p>
          <a:p>
            <a:r>
              <a:rPr lang="en-US" dirty="0"/>
              <a:t>                    values=c("goldenrod2","#56B4E9"))+</a:t>
            </a:r>
          </a:p>
          <a:p>
            <a:r>
              <a:rPr lang="en-US" dirty="0"/>
              <a:t>  </a:t>
            </a:r>
            <a:r>
              <a:rPr lang="en-US" dirty="0" err="1"/>
              <a:t>xlab</a:t>
            </a:r>
            <a:r>
              <a:rPr lang="en-US" dirty="0"/>
              <a:t>("Number of Vessels")+</a:t>
            </a:r>
            <a:r>
              <a:rPr lang="en-US" dirty="0" err="1"/>
              <a:t>ylab</a:t>
            </a:r>
            <a:r>
              <a:rPr lang="en-US" dirty="0"/>
              <a:t>("CARGO SHIPS")</a:t>
            </a:r>
          </a:p>
          <a:p>
            <a:r>
              <a:rPr lang="en-US" dirty="0"/>
              <a:t>c2&lt;-</a:t>
            </a:r>
            <a:r>
              <a:rPr lang="en-US" dirty="0" err="1"/>
              <a:t>ggplot</a:t>
            </a:r>
            <a:r>
              <a:rPr lang="en-US" dirty="0"/>
              <a:t>(</a:t>
            </a:r>
            <a:r>
              <a:rPr lang="en-US" dirty="0" err="1"/>
              <a:t>alldat</a:t>
            </a:r>
            <a:r>
              <a:rPr lang="en-US" dirty="0"/>
              <a:t>)+</a:t>
            </a:r>
            <a:r>
              <a:rPr lang="en-US" dirty="0" err="1"/>
              <a:t>aes</a:t>
            </a:r>
            <a:r>
              <a:rPr lang="en-US" dirty="0"/>
              <a:t>(</a:t>
            </a:r>
            <a:r>
              <a:rPr lang="en-US" dirty="0" err="1"/>
              <a:t>CargoMinDistance</a:t>
            </a:r>
            <a:r>
              <a:rPr lang="en-US" dirty="0"/>
              <a:t>, fill=factor(forage))+</a:t>
            </a:r>
          </a:p>
          <a:p>
            <a:r>
              <a:rPr lang="en-US" dirty="0"/>
              <a:t>  </a:t>
            </a:r>
            <a:r>
              <a:rPr lang="en-US" dirty="0" err="1"/>
              <a:t>geom_histogram</a:t>
            </a:r>
            <a:r>
              <a:rPr lang="en-US" dirty="0"/>
              <a:t>(</a:t>
            </a:r>
            <a:r>
              <a:rPr lang="en-US" dirty="0" err="1"/>
              <a:t>binwidth</a:t>
            </a:r>
            <a:r>
              <a:rPr lang="en-US" dirty="0"/>
              <a:t>=2,position="dodge")+</a:t>
            </a:r>
            <a:r>
              <a:rPr lang="en-US" dirty="0" err="1"/>
              <a:t>theme_minimal</a:t>
            </a:r>
            <a:r>
              <a:rPr lang="en-US" dirty="0"/>
              <a:t>()+</a:t>
            </a:r>
          </a:p>
          <a:p>
            <a:r>
              <a:rPr lang="en-US" dirty="0"/>
              <a:t>  theme(</a:t>
            </a:r>
            <a:r>
              <a:rPr lang="en-US" dirty="0" err="1"/>
              <a:t>strip.background</a:t>
            </a:r>
            <a:r>
              <a:rPr lang="en-US" dirty="0"/>
              <a:t> = </a:t>
            </a:r>
            <a:r>
              <a:rPr lang="en-US" dirty="0" err="1"/>
              <a:t>element_rect</a:t>
            </a:r>
            <a:r>
              <a:rPr lang="en-US" dirty="0"/>
              <a:t>(fill=NA, color=NA),</a:t>
            </a:r>
          </a:p>
          <a:p>
            <a:r>
              <a:rPr lang="en-US" dirty="0"/>
              <a:t>        </a:t>
            </a:r>
            <a:r>
              <a:rPr lang="en-US" dirty="0" err="1"/>
              <a:t>panel.background</a:t>
            </a:r>
            <a:r>
              <a:rPr lang="en-US" dirty="0"/>
              <a:t> = </a:t>
            </a:r>
            <a:r>
              <a:rPr lang="en-US" dirty="0" err="1"/>
              <a:t>element_rect</a:t>
            </a:r>
            <a:r>
              <a:rPr lang="en-US" dirty="0"/>
              <a:t>(fill=NA, color="white"),</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panel.spacing.x</a:t>
            </a:r>
            <a:r>
              <a:rPr lang="en-US" dirty="0"/>
              <a:t>=unit(0, "lines"),</a:t>
            </a:r>
          </a:p>
          <a:p>
            <a:r>
              <a:rPr lang="en-US" dirty="0"/>
              <a:t>        </a:t>
            </a:r>
            <a:r>
              <a:rPr lang="en-US" dirty="0" err="1"/>
              <a:t>panel.spacing.y</a:t>
            </a:r>
            <a:r>
              <a:rPr lang="en-US" dirty="0"/>
              <a:t>=unit(0, "lines"),</a:t>
            </a:r>
          </a:p>
          <a:p>
            <a:r>
              <a:rPr lang="en-US" dirty="0"/>
              <a:t>        </a:t>
            </a:r>
            <a:r>
              <a:rPr lang="en-US" dirty="0" err="1"/>
              <a:t>legend.background</a:t>
            </a:r>
            <a:r>
              <a:rPr lang="en-US" dirty="0"/>
              <a:t> = </a:t>
            </a:r>
            <a:r>
              <a:rPr lang="en-US" dirty="0" err="1"/>
              <a:t>element_blank</a:t>
            </a:r>
            <a:r>
              <a:rPr lang="en-US" dirty="0"/>
              <a:t>(),</a:t>
            </a:r>
          </a:p>
          <a:p>
            <a:r>
              <a:rPr lang="en-US" dirty="0"/>
              <a:t>        </a:t>
            </a:r>
            <a:r>
              <a:rPr lang="en-US" dirty="0" err="1"/>
              <a:t>legend.position</a:t>
            </a:r>
            <a:r>
              <a:rPr lang="en-US" dirty="0"/>
              <a:t> = "none",</a:t>
            </a:r>
          </a:p>
          <a:p>
            <a:r>
              <a:rPr lang="en-US" dirty="0"/>
              <a:t>        text = </a:t>
            </a:r>
            <a:r>
              <a:rPr lang="en-US" dirty="0" err="1"/>
              <a:t>element_text</a:t>
            </a:r>
            <a:r>
              <a:rPr lang="en-US" dirty="0"/>
              <a:t>(size = 20)) +</a:t>
            </a:r>
          </a:p>
          <a:p>
            <a:r>
              <a:rPr lang="en-US" dirty="0"/>
              <a:t>  </a:t>
            </a:r>
            <a:r>
              <a:rPr lang="en-US" dirty="0" err="1"/>
              <a:t>scale_x_continuous</a:t>
            </a:r>
            <a:r>
              <a:rPr lang="en-US" dirty="0"/>
              <a:t>(expand = c(0, 0)) + #continuous variable on x axis, remove spacer</a:t>
            </a:r>
          </a:p>
          <a:p>
            <a:r>
              <a:rPr lang="en-US" dirty="0"/>
              <a:t>  </a:t>
            </a:r>
            <a:r>
              <a:rPr lang="en-US" dirty="0" err="1"/>
              <a:t>scale_y_continuous</a:t>
            </a:r>
            <a:r>
              <a:rPr lang="en-US" dirty="0"/>
              <a:t>(expand = c(0, 0)) +</a:t>
            </a:r>
          </a:p>
          <a:p>
            <a:r>
              <a:rPr lang="en-US" dirty="0"/>
              <a:t>  </a:t>
            </a:r>
            <a:r>
              <a:rPr lang="en-US" dirty="0" err="1"/>
              <a:t>scale_fill_manual</a:t>
            </a:r>
            <a:r>
              <a:rPr lang="en-US" dirty="0"/>
              <a:t>(name="Behavioral State",</a:t>
            </a:r>
          </a:p>
          <a:p>
            <a:r>
              <a:rPr lang="en-US" dirty="0"/>
              <a:t>                    breaks=c("1", "2", "NA"),</a:t>
            </a:r>
          </a:p>
          <a:p>
            <a:r>
              <a:rPr lang="en-US" dirty="0"/>
              <a:t>                    labels=c("Not foraging", "Foraging", "NA"), </a:t>
            </a:r>
          </a:p>
          <a:p>
            <a:r>
              <a:rPr lang="en-US" dirty="0"/>
              <a:t>                    values=c("goldenrod2","#56B4E9"))+</a:t>
            </a:r>
          </a:p>
          <a:p>
            <a:r>
              <a:rPr lang="en-US" dirty="0"/>
              <a:t>  </a:t>
            </a:r>
            <a:r>
              <a:rPr lang="en-US" dirty="0" err="1"/>
              <a:t>xlab</a:t>
            </a:r>
            <a:r>
              <a:rPr lang="en-US" dirty="0"/>
              <a:t>("Minimum Vessel Distance")+</a:t>
            </a:r>
            <a:r>
              <a:rPr lang="en-US" dirty="0" err="1"/>
              <a:t>ylab</a:t>
            </a:r>
            <a:r>
              <a:rPr lang="en-US" dirty="0"/>
              <a:t>(" ")</a:t>
            </a:r>
          </a:p>
          <a:p>
            <a:r>
              <a:rPr lang="en-US" dirty="0"/>
              <a:t>(ww1+ww2+w)/(c1+c2+c)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FFEE05-2875-4407-934D-ED0301F37F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362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uses color and numbers to consolidate information from a complex experiment in a way that immediately shows trends in measured functional ontologies. </a:t>
            </a:r>
          </a:p>
          <a:p>
            <a:r>
              <a:rPr lang="en-US" dirty="0"/>
              <a:t>It was hard to find a font color for the boxes that showed up in light and dark boxes but I think this works better than any other option I tried. </a:t>
            </a:r>
          </a:p>
          <a:p>
            <a:r>
              <a:rPr lang="en-US" dirty="0"/>
              <a:t>The figure also required layout adjustments that were helped by lecture 5. </a:t>
            </a:r>
          </a:p>
          <a:p>
            <a:endParaRPr lang="en-US" dirty="0"/>
          </a:p>
          <a:p>
            <a:r>
              <a:rPr lang="en-US" dirty="0"/>
              <a:t>Code: </a:t>
            </a:r>
          </a:p>
          <a:p>
            <a:r>
              <a:rPr lang="en-US" dirty="0"/>
              <a:t>#puts x axis names at angle</a:t>
            </a:r>
          </a:p>
          <a:p>
            <a:r>
              <a:rPr lang="en-US" dirty="0"/>
              <a:t>draw_colnames_45 &lt;- function (</a:t>
            </a:r>
            <a:r>
              <a:rPr lang="en-US" dirty="0" err="1"/>
              <a:t>coln</a:t>
            </a:r>
            <a:r>
              <a:rPr lang="en-US" dirty="0"/>
              <a:t>, gaps, ...) {</a:t>
            </a:r>
          </a:p>
          <a:p>
            <a:r>
              <a:rPr lang="en-US" dirty="0"/>
              <a:t>  </a:t>
            </a:r>
            <a:r>
              <a:rPr lang="en-US" dirty="0" err="1"/>
              <a:t>coord</a:t>
            </a:r>
            <a:r>
              <a:rPr lang="en-US" dirty="0"/>
              <a:t> = </a:t>
            </a:r>
            <a:r>
              <a:rPr lang="en-US" dirty="0" err="1"/>
              <a:t>pheatmap</a:t>
            </a:r>
            <a:r>
              <a:rPr lang="en-US" dirty="0"/>
              <a:t>:::</a:t>
            </a:r>
            <a:r>
              <a:rPr lang="en-US" dirty="0" err="1"/>
              <a:t>find_coordinates</a:t>
            </a:r>
            <a:r>
              <a:rPr lang="en-US" dirty="0"/>
              <a:t>(length(</a:t>
            </a:r>
            <a:r>
              <a:rPr lang="en-US" dirty="0" err="1"/>
              <a:t>coln</a:t>
            </a:r>
            <a:r>
              <a:rPr lang="en-US" dirty="0"/>
              <a:t>), gaps)</a:t>
            </a:r>
          </a:p>
          <a:p>
            <a:r>
              <a:rPr lang="en-US" dirty="0"/>
              <a:t>  x = </a:t>
            </a:r>
            <a:r>
              <a:rPr lang="en-US" dirty="0" err="1"/>
              <a:t>coord$coord</a:t>
            </a:r>
            <a:r>
              <a:rPr lang="en-US" dirty="0"/>
              <a:t> - 0.5 * </a:t>
            </a:r>
            <a:r>
              <a:rPr lang="en-US" dirty="0" err="1"/>
              <a:t>coord$size</a:t>
            </a:r>
            <a:endParaRPr lang="en-US" dirty="0"/>
          </a:p>
          <a:p>
            <a:r>
              <a:rPr lang="en-US" dirty="0"/>
              <a:t>  res = </a:t>
            </a:r>
            <a:r>
              <a:rPr lang="en-US" dirty="0" err="1"/>
              <a:t>textGrob</a:t>
            </a:r>
            <a:r>
              <a:rPr lang="en-US" dirty="0"/>
              <a:t>(</a:t>
            </a:r>
            <a:r>
              <a:rPr lang="en-US" dirty="0" err="1"/>
              <a:t>coln</a:t>
            </a:r>
            <a:r>
              <a:rPr lang="en-US" dirty="0"/>
              <a:t>, x = x, y = unit(1, "</a:t>
            </a:r>
            <a:r>
              <a:rPr lang="en-US" dirty="0" err="1"/>
              <a:t>npc</a:t>
            </a:r>
            <a:r>
              <a:rPr lang="en-US" dirty="0"/>
              <a:t>") - unit(3,"bigpts"), </a:t>
            </a:r>
            <a:r>
              <a:rPr lang="en-US" dirty="0" err="1"/>
              <a:t>vjust</a:t>
            </a:r>
            <a:r>
              <a:rPr lang="en-US" dirty="0"/>
              <a:t> = 0.5, </a:t>
            </a:r>
            <a:r>
              <a:rPr lang="en-US" dirty="0" err="1"/>
              <a:t>hjust</a:t>
            </a:r>
            <a:r>
              <a:rPr lang="en-US" dirty="0"/>
              <a:t> = 1, rot = 45, </a:t>
            </a:r>
            <a:r>
              <a:rPr lang="en-US" dirty="0" err="1"/>
              <a:t>gp</a:t>
            </a:r>
            <a:r>
              <a:rPr lang="en-US" dirty="0"/>
              <a:t> = </a:t>
            </a:r>
            <a:r>
              <a:rPr lang="en-US" dirty="0" err="1"/>
              <a:t>gpar</a:t>
            </a:r>
            <a:r>
              <a:rPr lang="en-US" dirty="0"/>
              <a:t>(...))</a:t>
            </a:r>
          </a:p>
          <a:p>
            <a:r>
              <a:rPr lang="en-US" dirty="0"/>
              <a:t>  return(res)}</a:t>
            </a:r>
          </a:p>
          <a:p>
            <a:r>
              <a:rPr lang="en-US" dirty="0" err="1"/>
              <a:t>assignInNamespace</a:t>
            </a:r>
            <a:r>
              <a:rPr lang="en-US" dirty="0"/>
              <a:t>(x="</a:t>
            </a:r>
            <a:r>
              <a:rPr lang="en-US" dirty="0" err="1"/>
              <a:t>draw_colnames</a:t>
            </a:r>
            <a:r>
              <a:rPr lang="en-US" dirty="0"/>
              <a:t>", value="draw_colnames_45",</a:t>
            </a:r>
          </a:p>
          <a:p>
            <a:r>
              <a:rPr lang="en-US" dirty="0"/>
              <a:t>                  ns=</a:t>
            </a:r>
            <a:r>
              <a:rPr lang="en-US" dirty="0" err="1"/>
              <a:t>asNamespace</a:t>
            </a:r>
            <a:r>
              <a:rPr lang="en-US" dirty="0"/>
              <a:t>("</a:t>
            </a:r>
            <a:r>
              <a:rPr lang="en-US" dirty="0" err="1"/>
              <a:t>pheatmap</a:t>
            </a:r>
            <a:r>
              <a:rPr lang="en-US" dirty="0"/>
              <a:t>"))</a:t>
            </a:r>
          </a:p>
          <a:p>
            <a:endParaRPr lang="en-US" dirty="0"/>
          </a:p>
          <a:p>
            <a:r>
              <a:rPr lang="en-US" dirty="0"/>
              <a:t>names(both)[names(both)=='B10N.inc']&lt;-'Brine -10°C Nutrients ‘  #change name of column</a:t>
            </a:r>
          </a:p>
          <a:p>
            <a:endParaRPr lang="en-US" dirty="0"/>
          </a:p>
          <a:p>
            <a:r>
              <a:rPr lang="en-US" dirty="0" err="1"/>
              <a:t>hm.col.both</a:t>
            </a:r>
            <a:r>
              <a:rPr lang="en-US" dirty="0"/>
              <a:t>&lt;-</a:t>
            </a:r>
            <a:r>
              <a:rPr lang="en-US" dirty="0" err="1"/>
              <a:t>brewer.pal</a:t>
            </a:r>
            <a:r>
              <a:rPr lang="en-US" dirty="0"/>
              <a:t>(9,'Blues’) #set color palette</a:t>
            </a:r>
          </a:p>
          <a:p>
            <a:endParaRPr lang="en-US" dirty="0"/>
          </a:p>
          <a:p>
            <a:r>
              <a:rPr lang="en-US" dirty="0"/>
              <a:t>#make a pretty heatmap</a:t>
            </a:r>
          </a:p>
          <a:p>
            <a:r>
              <a:rPr lang="en-US" dirty="0"/>
              <a:t>heat.1 &lt;- </a:t>
            </a:r>
            <a:r>
              <a:rPr lang="en-US" dirty="0" err="1"/>
              <a:t>pheatmap</a:t>
            </a:r>
            <a:r>
              <a:rPr lang="en-US" dirty="0"/>
              <a:t>(</a:t>
            </a:r>
            <a:r>
              <a:rPr lang="en-US" dirty="0" err="1"/>
              <a:t>both.plot</a:t>
            </a:r>
            <a:r>
              <a:rPr lang="en-US" dirty="0"/>
              <a:t>[1:8], </a:t>
            </a:r>
            <a:r>
              <a:rPr lang="en-US" dirty="0" err="1"/>
              <a:t>display_numbers</a:t>
            </a:r>
            <a:r>
              <a:rPr lang="en-US" dirty="0"/>
              <a:t> = T, color = </a:t>
            </a:r>
            <a:r>
              <a:rPr lang="en-US" dirty="0" err="1"/>
              <a:t>hm.col.inc</a:t>
            </a:r>
            <a:r>
              <a:rPr lang="en-US" dirty="0"/>
              <a:t>,  </a:t>
            </a:r>
          </a:p>
          <a:p>
            <a:r>
              <a:rPr lang="en-US" dirty="0"/>
              <a:t>                  </a:t>
            </a:r>
            <a:r>
              <a:rPr lang="en-US" dirty="0" err="1"/>
              <a:t>cluster_rows</a:t>
            </a:r>
            <a:r>
              <a:rPr lang="en-US" dirty="0"/>
              <a:t> = F, </a:t>
            </a:r>
            <a:r>
              <a:rPr lang="en-US" dirty="0" err="1"/>
              <a:t>cluster_cols</a:t>
            </a:r>
            <a:r>
              <a:rPr lang="en-US" dirty="0"/>
              <a:t> = </a:t>
            </a:r>
            <a:r>
              <a:rPr lang="en-US" dirty="0" err="1"/>
              <a:t>F,show_rownames</a:t>
            </a:r>
            <a:r>
              <a:rPr lang="en-US" dirty="0"/>
              <a:t> = F,</a:t>
            </a:r>
          </a:p>
          <a:p>
            <a:r>
              <a:rPr lang="en-US" dirty="0"/>
              <a:t>                  </a:t>
            </a:r>
            <a:r>
              <a:rPr lang="en-US" dirty="0" err="1"/>
              <a:t>treeheight_row</a:t>
            </a:r>
            <a:r>
              <a:rPr lang="en-US" dirty="0"/>
              <a:t> = 0, </a:t>
            </a:r>
            <a:r>
              <a:rPr lang="en-US" dirty="0" err="1"/>
              <a:t>treeheight_col</a:t>
            </a:r>
            <a:r>
              <a:rPr lang="en-US" dirty="0"/>
              <a:t> = 0, legend = T, </a:t>
            </a:r>
          </a:p>
          <a:p>
            <a:r>
              <a:rPr lang="en-US" dirty="0"/>
              <a:t>                  </a:t>
            </a:r>
            <a:r>
              <a:rPr lang="en-US" dirty="0" err="1"/>
              <a:t>cellwidth</a:t>
            </a:r>
            <a:r>
              <a:rPr lang="en-US" dirty="0"/>
              <a:t>=30, </a:t>
            </a:r>
            <a:r>
              <a:rPr lang="en-US" dirty="0" err="1"/>
              <a:t>cellheight</a:t>
            </a:r>
            <a:r>
              <a:rPr lang="en-US" dirty="0"/>
              <a:t>=15, </a:t>
            </a:r>
            <a:r>
              <a:rPr lang="en-US" dirty="0" err="1"/>
              <a:t>number_format</a:t>
            </a:r>
            <a:r>
              <a:rPr lang="en-US" dirty="0"/>
              <a:t> = "%.0f",</a:t>
            </a:r>
          </a:p>
          <a:p>
            <a:r>
              <a:rPr lang="en-US" dirty="0"/>
              <a:t>                  </a:t>
            </a:r>
            <a:r>
              <a:rPr lang="en-US" dirty="0" err="1"/>
              <a:t>number_color</a:t>
            </a:r>
            <a:r>
              <a:rPr lang="en-US" dirty="0"/>
              <a:t> = "grey65")</a:t>
            </a:r>
          </a:p>
          <a:p>
            <a:endParaRPr lang="en-US" dirty="0"/>
          </a:p>
          <a:p>
            <a:r>
              <a:rPr lang="en-US" dirty="0"/>
              <a:t>#set layout</a:t>
            </a:r>
          </a:p>
          <a:p>
            <a:r>
              <a:rPr lang="en-US" dirty="0" err="1"/>
              <a:t>lm</a:t>
            </a:r>
            <a:r>
              <a:rPr lang="en-US" dirty="0"/>
              <a:t>=</a:t>
            </a:r>
            <a:r>
              <a:rPr lang="en-US" dirty="0" err="1"/>
              <a:t>rbind</a:t>
            </a:r>
            <a:r>
              <a:rPr lang="en-US" dirty="0"/>
              <a:t>(c(1,1,2,2,2,2),</a:t>
            </a:r>
          </a:p>
          <a:p>
            <a:r>
              <a:rPr lang="en-US" dirty="0"/>
              <a:t>         c(1,2,2,3,3,3))</a:t>
            </a:r>
          </a:p>
          <a:p>
            <a:endParaRPr lang="en-US" dirty="0"/>
          </a:p>
          <a:p>
            <a:r>
              <a:rPr lang="en-US" dirty="0" err="1"/>
              <a:t>grid.arrange</a:t>
            </a:r>
            <a:r>
              <a:rPr lang="en-US" dirty="0"/>
              <a:t>(</a:t>
            </a:r>
            <a:r>
              <a:rPr lang="en-US" dirty="0" err="1"/>
              <a:t>grobs</a:t>
            </a:r>
            <a:r>
              <a:rPr lang="en-US" dirty="0"/>
              <a:t> = list(heat.1[[4]],heat2[[4]]), </a:t>
            </a:r>
            <a:r>
              <a:rPr lang="en-US" dirty="0" err="1"/>
              <a:t>layout_matrix</a:t>
            </a:r>
            <a:r>
              <a:rPr lang="en-US" dirty="0"/>
              <a:t> = </a:t>
            </a:r>
            <a:r>
              <a:rPr lang="en-US" dirty="0" err="1"/>
              <a:t>lm</a:t>
            </a:r>
            <a:r>
              <a:rPr lang="en-US" dirty="0"/>
              <a:t>)</a:t>
            </a:r>
          </a:p>
          <a:p>
            <a:endParaRPr lang="en-US" dirty="0"/>
          </a:p>
          <a:p>
            <a:r>
              <a:rPr lang="en-US" dirty="0"/>
              <a:t>#save super high res, required a lot of adjusting</a:t>
            </a:r>
          </a:p>
          <a:p>
            <a:r>
              <a:rPr lang="en-US" dirty="0" err="1"/>
              <a:t>save_pheatmap_png</a:t>
            </a:r>
            <a:r>
              <a:rPr lang="en-US" dirty="0"/>
              <a:t> &lt;- function(x, filename, width=4300, height=5900, res = 1000) {</a:t>
            </a:r>
          </a:p>
          <a:p>
            <a:r>
              <a:rPr lang="en-US" dirty="0"/>
              <a:t>  </a:t>
            </a:r>
            <a:r>
              <a:rPr lang="en-US" dirty="0" err="1"/>
              <a:t>png</a:t>
            </a:r>
            <a:r>
              <a:rPr lang="en-US" dirty="0"/>
              <a:t>(filename, width = width, height = height, res = res)</a:t>
            </a:r>
          </a:p>
          <a:p>
            <a:r>
              <a:rPr lang="en-US" dirty="0"/>
              <a:t>  grid::</a:t>
            </a:r>
            <a:r>
              <a:rPr lang="en-US" dirty="0" err="1"/>
              <a:t>grid.newpage</a:t>
            </a:r>
            <a:r>
              <a:rPr lang="en-US" dirty="0"/>
              <a:t>()</a:t>
            </a:r>
          </a:p>
          <a:p>
            <a:r>
              <a:rPr lang="en-US" dirty="0"/>
              <a:t>  grid::</a:t>
            </a:r>
            <a:r>
              <a:rPr lang="en-US" dirty="0" err="1"/>
              <a:t>grid.draw</a:t>
            </a:r>
            <a:r>
              <a:rPr lang="en-US" dirty="0"/>
              <a:t>(</a:t>
            </a:r>
            <a:r>
              <a:rPr lang="en-US" dirty="0" err="1"/>
              <a:t>x$gtable</a:t>
            </a:r>
            <a:r>
              <a:rPr lang="en-US" dirty="0"/>
              <a:t>)</a:t>
            </a:r>
          </a:p>
          <a:p>
            <a:r>
              <a:rPr lang="en-US" dirty="0"/>
              <a:t>  </a:t>
            </a:r>
            <a:r>
              <a:rPr lang="en-US" dirty="0" err="1"/>
              <a:t>dev.off</a:t>
            </a:r>
            <a:r>
              <a:rPr lang="en-US" dirty="0"/>
              <a:t>()</a:t>
            </a:r>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6FAA40-32C3-C04E-97CD-63E7FAB017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712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uses </a:t>
            </a:r>
            <a:r>
              <a:rPr lang="en-US" dirty="0" err="1"/>
              <a:t>facet_wrap</a:t>
            </a:r>
            <a:r>
              <a:rPr lang="en-US" dirty="0"/>
              <a:t> to highlight the proteins in each functional group in a way that still shows how they compare to the full data set in the background. </a:t>
            </a:r>
          </a:p>
          <a:p>
            <a:r>
              <a:rPr lang="en-US" dirty="0"/>
              <a:t>It also benefited from color theory, legend alterations, and text adjustments. </a:t>
            </a:r>
          </a:p>
          <a:p>
            <a:r>
              <a:rPr lang="en-US" dirty="0"/>
              <a:t>The color uses a nested if/else statement that was impossible until I learned about how to use </a:t>
            </a:r>
            <a:r>
              <a:rPr lang="en-US" dirty="0" err="1"/>
              <a:t>aes</a:t>
            </a:r>
            <a:r>
              <a:rPr lang="en-US" dirty="0"/>
              <a:t> and link that to legend commands. </a:t>
            </a:r>
          </a:p>
          <a:p>
            <a:r>
              <a:rPr lang="en-US" dirty="0"/>
              <a:t>In the normal figure, the legend fits nicely into the empty space where the figure description is now. I adjusted it to this format to allow the figure to fill the screen. </a:t>
            </a:r>
          </a:p>
          <a:p>
            <a:endParaRPr lang="en-US" dirty="0"/>
          </a:p>
          <a:p>
            <a:r>
              <a:rPr lang="en-US" dirty="0"/>
              <a:t>Code: </a:t>
            </a:r>
          </a:p>
          <a:p>
            <a:r>
              <a:rPr lang="en-US" dirty="0" err="1"/>
              <a:t>background_proteins</a:t>
            </a:r>
            <a:r>
              <a:rPr lang="en-US" dirty="0"/>
              <a:t> &lt;- </a:t>
            </a:r>
            <a:r>
              <a:rPr lang="en-US" dirty="0" err="1"/>
              <a:t>tibble</a:t>
            </a:r>
            <a:r>
              <a:rPr lang="en-US" dirty="0"/>
              <a:t>(</a:t>
            </a:r>
            <a:r>
              <a:rPr lang="en-US" dirty="0" err="1"/>
              <a:t>Gene.Ontology</a:t>
            </a:r>
            <a:r>
              <a:rPr lang="en-US" dirty="0"/>
              <a:t> = unique(</a:t>
            </a:r>
            <a:r>
              <a:rPr lang="en-US" dirty="0" err="1"/>
              <a:t>set.salt$Gene.Ontology</a:t>
            </a:r>
            <a:r>
              <a:rPr lang="en-US" dirty="0"/>
              <a:t>),  #makes facet wrap possible</a:t>
            </a:r>
          </a:p>
          <a:p>
            <a:r>
              <a:rPr lang="en-US" dirty="0"/>
              <a:t>                           data = list(</a:t>
            </a:r>
            <a:r>
              <a:rPr lang="en-US" dirty="0" err="1"/>
              <a:t>set.salt</a:t>
            </a:r>
            <a:r>
              <a:rPr lang="en-US" dirty="0"/>
              <a:t> %&gt;% rename(c2 = </a:t>
            </a:r>
            <a:r>
              <a:rPr lang="en-US" dirty="0" err="1"/>
              <a:t>Gene.Ontology</a:t>
            </a:r>
            <a:r>
              <a:rPr lang="en-US" dirty="0"/>
              <a:t>))) %&gt;% </a:t>
            </a:r>
          </a:p>
          <a:p>
            <a:r>
              <a:rPr lang="en-US" dirty="0"/>
              <a:t>  </a:t>
            </a:r>
            <a:r>
              <a:rPr lang="en-US" dirty="0" err="1"/>
              <a:t>tidyr</a:t>
            </a:r>
            <a:r>
              <a:rPr lang="en-US" dirty="0"/>
              <a:t>::</a:t>
            </a:r>
            <a:r>
              <a:rPr lang="en-US" dirty="0" err="1"/>
              <a:t>unnest</a:t>
            </a:r>
            <a:r>
              <a:rPr lang="en-US" dirty="0"/>
              <a:t>(cols = data)</a:t>
            </a:r>
          </a:p>
          <a:p>
            <a:endParaRPr lang="en-US" dirty="0"/>
          </a:p>
          <a:p>
            <a:r>
              <a:rPr lang="en-US" dirty="0"/>
              <a:t>background_proteins_2 &lt;- within(</a:t>
            </a:r>
            <a:r>
              <a:rPr lang="en-US" dirty="0" err="1"/>
              <a:t>background_proteins</a:t>
            </a:r>
            <a:r>
              <a:rPr lang="en-US" dirty="0"/>
              <a:t>, </a:t>
            </a:r>
            <a:r>
              <a:rPr lang="en-US" dirty="0" err="1"/>
              <a:t>Gene.Ontology</a:t>
            </a:r>
            <a:r>
              <a:rPr lang="en-US" dirty="0"/>
              <a:t> &lt;- factor(</a:t>
            </a:r>
            <a:r>
              <a:rPr lang="en-US" dirty="0" err="1"/>
              <a:t>Gene.Ontology</a:t>
            </a:r>
            <a:r>
              <a:rPr lang="en-US" dirty="0"/>
              <a:t>, levels=</a:t>
            </a:r>
            <a:r>
              <a:rPr lang="en-US" dirty="0" err="1"/>
              <a:t>order.GO</a:t>
            </a:r>
            <a:r>
              <a:rPr lang="en-US" dirty="0"/>
              <a:t>)) #keep row order based on manual list</a:t>
            </a:r>
          </a:p>
          <a:p>
            <a:endParaRPr lang="en-US" dirty="0"/>
          </a:p>
          <a:p>
            <a:r>
              <a:rPr lang="en-US" dirty="0" err="1"/>
              <a:t>background_plot.pro</a:t>
            </a:r>
            <a:r>
              <a:rPr lang="en-US" dirty="0"/>
              <a:t> &lt;- background_proteins_2 %&gt;% </a:t>
            </a:r>
          </a:p>
          <a:p>
            <a:r>
              <a:rPr lang="en-US" dirty="0"/>
              <a:t>  </a:t>
            </a:r>
            <a:r>
              <a:rPr lang="en-US" dirty="0" err="1"/>
              <a:t>ggplot</a:t>
            </a:r>
            <a:r>
              <a:rPr lang="en-US" dirty="0"/>
              <a:t>() + </a:t>
            </a:r>
          </a:p>
          <a:p>
            <a:r>
              <a:rPr lang="en-US" dirty="0"/>
              <a:t>  </a:t>
            </a:r>
            <a:r>
              <a:rPr lang="en-US" dirty="0" err="1"/>
              <a:t>geom_point</a:t>
            </a:r>
            <a:r>
              <a:rPr lang="en-US" dirty="0"/>
              <a:t>(</a:t>
            </a:r>
            <a:r>
              <a:rPr lang="en-US" dirty="0" err="1"/>
              <a:t>aes</a:t>
            </a:r>
            <a:r>
              <a:rPr lang="en-US" dirty="0"/>
              <a:t>(x=</a:t>
            </a:r>
            <a:r>
              <a:rPr lang="en-US" dirty="0" err="1"/>
              <a:t>LogFoldChange.Salinity</a:t>
            </a:r>
            <a:r>
              <a:rPr lang="en-US" dirty="0"/>
              <a:t>, y=abs(</a:t>
            </a:r>
            <a:r>
              <a:rPr lang="en-US" dirty="0" err="1"/>
              <a:t>Zstatistic.Salinity</a:t>
            </a:r>
            <a:r>
              <a:rPr lang="en-US" dirty="0"/>
              <a:t>),</a:t>
            </a:r>
          </a:p>
          <a:p>
            <a:r>
              <a:rPr lang="en-US" dirty="0"/>
              <a:t>                 group = c2, color = "gray90"), size = 1) + </a:t>
            </a:r>
          </a:p>
          <a:p>
            <a:r>
              <a:rPr lang="en-US" dirty="0"/>
              <a:t>  </a:t>
            </a:r>
            <a:r>
              <a:rPr lang="en-US" dirty="0" err="1"/>
              <a:t>geom_point</a:t>
            </a:r>
            <a:r>
              <a:rPr lang="en-US" dirty="0"/>
              <a:t>(data = </a:t>
            </a:r>
            <a:r>
              <a:rPr lang="en-US" dirty="0" err="1"/>
              <a:t>set.salt</a:t>
            </a:r>
            <a:r>
              <a:rPr lang="en-US" dirty="0"/>
              <a:t>,</a:t>
            </a:r>
          </a:p>
          <a:p>
            <a:r>
              <a:rPr lang="en-US" dirty="0"/>
              <a:t>             </a:t>
            </a:r>
            <a:r>
              <a:rPr lang="en-US" dirty="0" err="1"/>
              <a:t>aes</a:t>
            </a:r>
            <a:r>
              <a:rPr lang="en-US" dirty="0"/>
              <a:t>(</a:t>
            </a:r>
            <a:r>
              <a:rPr lang="en-US" dirty="0" err="1"/>
              <a:t>LogFoldChange.Salinity</a:t>
            </a:r>
            <a:r>
              <a:rPr lang="en-US" dirty="0"/>
              <a:t>, abs(</a:t>
            </a:r>
            <a:r>
              <a:rPr lang="en-US" dirty="0" err="1"/>
              <a:t>Zstatistic.Salinity</a:t>
            </a:r>
            <a:r>
              <a:rPr lang="en-US" dirty="0"/>
              <a:t>),</a:t>
            </a:r>
          </a:p>
          <a:p>
            <a:r>
              <a:rPr lang="en-US" dirty="0"/>
              <a:t>                 color = </a:t>
            </a:r>
            <a:r>
              <a:rPr lang="en-US" dirty="0" err="1"/>
              <a:t>ifelse</a:t>
            </a:r>
            <a:r>
              <a:rPr lang="en-US" dirty="0"/>
              <a:t>(high, 'darkorange1', </a:t>
            </a:r>
            <a:r>
              <a:rPr lang="en-US" dirty="0" err="1"/>
              <a:t>ifelse</a:t>
            </a:r>
            <a:r>
              <a:rPr lang="en-US" dirty="0"/>
              <a:t>(low , 'dodgerblue1', 'gray30'))), #put in 3 colors based on significance</a:t>
            </a:r>
          </a:p>
          <a:p>
            <a:r>
              <a:rPr lang="en-US" dirty="0"/>
              <a:t>             shape=16, size=1.4,</a:t>
            </a:r>
          </a:p>
          <a:p>
            <a:r>
              <a:rPr lang="en-US" dirty="0"/>
              <a:t>             </a:t>
            </a:r>
            <a:r>
              <a:rPr lang="en-US" dirty="0" err="1"/>
              <a:t>show.legend</a:t>
            </a:r>
            <a:r>
              <a:rPr lang="en-US" dirty="0"/>
              <a:t> = FALSE) +</a:t>
            </a:r>
          </a:p>
          <a:p>
            <a:r>
              <a:rPr lang="en-US" dirty="0"/>
              <a:t>  </a:t>
            </a:r>
            <a:r>
              <a:rPr lang="en-US" dirty="0" err="1"/>
              <a:t>facet_wrap</a:t>
            </a:r>
            <a:r>
              <a:rPr lang="en-US" dirty="0"/>
              <a:t>(~</a:t>
            </a:r>
            <a:r>
              <a:rPr lang="en-US" dirty="0" err="1"/>
              <a:t>Gene.Ontology</a:t>
            </a:r>
            <a:r>
              <a:rPr lang="en-US" dirty="0"/>
              <a:t>, </a:t>
            </a:r>
            <a:r>
              <a:rPr lang="en-US" dirty="0" err="1"/>
              <a:t>labeller</a:t>
            </a:r>
            <a:r>
              <a:rPr lang="en-US" dirty="0"/>
              <a:t> = </a:t>
            </a:r>
            <a:r>
              <a:rPr lang="en-US" dirty="0" err="1"/>
              <a:t>label_wrap_gen</a:t>
            </a:r>
            <a:r>
              <a:rPr lang="en-US" dirty="0"/>
              <a:t>(width=30), </a:t>
            </a:r>
            <a:r>
              <a:rPr lang="en-US" dirty="0" err="1"/>
              <a:t>ncol</a:t>
            </a:r>
            <a:r>
              <a:rPr lang="en-US" dirty="0"/>
              <a:t> = 6) +  #wraps GO terms</a:t>
            </a:r>
          </a:p>
          <a:p>
            <a:r>
              <a:rPr lang="en-US" dirty="0"/>
              <a:t>  theme(</a:t>
            </a:r>
            <a:r>
              <a:rPr lang="en-US" dirty="0" err="1"/>
              <a:t>strip.background</a:t>
            </a:r>
            <a:r>
              <a:rPr lang="en-US" dirty="0"/>
              <a:t> = </a:t>
            </a:r>
            <a:r>
              <a:rPr lang="en-US" dirty="0" err="1"/>
              <a:t>element_rect</a:t>
            </a:r>
            <a:r>
              <a:rPr lang="en-US" dirty="0"/>
              <a:t>(fill=NA, color=NA), #label background</a:t>
            </a:r>
          </a:p>
          <a:p>
            <a:r>
              <a:rPr lang="en-US" dirty="0"/>
              <a:t>        </a:t>
            </a:r>
            <a:r>
              <a:rPr lang="en-US" dirty="0" err="1"/>
              <a:t>panel.background</a:t>
            </a:r>
            <a:r>
              <a:rPr lang="en-US" dirty="0"/>
              <a:t> = </a:t>
            </a:r>
            <a:r>
              <a:rPr lang="en-US" dirty="0" err="1"/>
              <a:t>element_rect</a:t>
            </a:r>
            <a:r>
              <a:rPr lang="en-US" dirty="0"/>
              <a:t>(fill=NA, color="gray50"),</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panel.spacing.x</a:t>
            </a:r>
            <a:r>
              <a:rPr lang="en-US" dirty="0"/>
              <a:t>=unit(0, "lines"),</a:t>
            </a:r>
          </a:p>
          <a:p>
            <a:r>
              <a:rPr lang="en-US" dirty="0"/>
              <a:t>        </a:t>
            </a:r>
            <a:r>
              <a:rPr lang="en-US" dirty="0" err="1"/>
              <a:t>panel.spacing.y</a:t>
            </a:r>
            <a:r>
              <a:rPr lang="en-US" dirty="0"/>
              <a:t>=unit(0, "lines"),</a:t>
            </a:r>
          </a:p>
          <a:p>
            <a:r>
              <a:rPr lang="en-US" dirty="0"/>
              <a:t>        </a:t>
            </a:r>
            <a:r>
              <a:rPr lang="en-US" dirty="0" err="1"/>
              <a:t>strip.text.x</a:t>
            </a:r>
            <a:r>
              <a:rPr lang="en-US" dirty="0"/>
              <a:t> = </a:t>
            </a:r>
            <a:r>
              <a:rPr lang="en-US" dirty="0" err="1"/>
              <a:t>element_text</a:t>
            </a:r>
            <a:r>
              <a:rPr lang="en-US" dirty="0"/>
              <a:t>(size = 17),</a:t>
            </a:r>
          </a:p>
          <a:p>
            <a:r>
              <a:rPr lang="en-US" dirty="0"/>
              <a:t>        </a:t>
            </a:r>
            <a:r>
              <a:rPr lang="en-US" dirty="0" err="1"/>
              <a:t>axis.text</a:t>
            </a:r>
            <a:r>
              <a:rPr lang="en-US" dirty="0"/>
              <a:t>=</a:t>
            </a:r>
            <a:r>
              <a:rPr lang="en-US" dirty="0" err="1"/>
              <a:t>element_text</a:t>
            </a:r>
            <a:r>
              <a:rPr lang="en-US" dirty="0"/>
              <a:t>(size=13),</a:t>
            </a:r>
          </a:p>
          <a:p>
            <a:r>
              <a:rPr lang="en-US" dirty="0"/>
              <a:t>        </a:t>
            </a:r>
            <a:r>
              <a:rPr lang="en-US" dirty="0" err="1"/>
              <a:t>axis.title</a:t>
            </a:r>
            <a:r>
              <a:rPr lang="en-US" dirty="0"/>
              <a:t>=</a:t>
            </a:r>
            <a:r>
              <a:rPr lang="en-US" dirty="0" err="1"/>
              <a:t>element_text</a:t>
            </a:r>
            <a:r>
              <a:rPr lang="en-US" dirty="0"/>
              <a:t>(size=15),</a:t>
            </a:r>
          </a:p>
          <a:p>
            <a:r>
              <a:rPr lang="en-US" dirty="0"/>
              <a:t>        </a:t>
            </a:r>
            <a:r>
              <a:rPr lang="en-US" dirty="0" err="1"/>
              <a:t>plot.title</a:t>
            </a:r>
            <a:r>
              <a:rPr lang="en-US" dirty="0"/>
              <a:t> = </a:t>
            </a:r>
            <a:r>
              <a:rPr lang="en-US" dirty="0" err="1"/>
              <a:t>element_text</a:t>
            </a:r>
            <a:r>
              <a:rPr lang="en-US" dirty="0"/>
              <a:t>(size = 18), </a:t>
            </a:r>
          </a:p>
          <a:p>
            <a:r>
              <a:rPr lang="en-US" dirty="0"/>
              <a:t>        </a:t>
            </a:r>
            <a:r>
              <a:rPr lang="en-US" dirty="0" err="1"/>
              <a:t>legend.position</a:t>
            </a:r>
            <a:r>
              <a:rPr lang="en-US" dirty="0"/>
              <a:t> = 'bottom', #legend changes</a:t>
            </a:r>
          </a:p>
          <a:p>
            <a:r>
              <a:rPr lang="en-US" dirty="0"/>
              <a:t>        </a:t>
            </a:r>
            <a:r>
              <a:rPr lang="en-US" dirty="0" err="1"/>
              <a:t>legend.key</a:t>
            </a:r>
            <a:r>
              <a:rPr lang="en-US" dirty="0"/>
              <a:t> = </a:t>
            </a:r>
            <a:r>
              <a:rPr lang="en-US" dirty="0" err="1"/>
              <a:t>element_blank</a:t>
            </a:r>
            <a:r>
              <a:rPr lang="en-US" dirty="0"/>
              <a:t>(),</a:t>
            </a:r>
          </a:p>
          <a:p>
            <a:r>
              <a:rPr lang="en-US" dirty="0"/>
              <a:t>        </a:t>
            </a:r>
            <a:r>
              <a:rPr lang="en-US" dirty="0" err="1"/>
              <a:t>legend.background</a:t>
            </a:r>
            <a:r>
              <a:rPr lang="en-US" dirty="0"/>
              <a:t> = </a:t>
            </a:r>
            <a:r>
              <a:rPr lang="en-US" dirty="0" err="1"/>
              <a:t>element_blank</a:t>
            </a:r>
            <a:r>
              <a:rPr lang="en-US" dirty="0"/>
              <a:t>(),</a:t>
            </a:r>
          </a:p>
          <a:p>
            <a:r>
              <a:rPr lang="en-US" dirty="0"/>
              <a:t>        </a:t>
            </a:r>
            <a:r>
              <a:rPr lang="en-US" dirty="0" err="1"/>
              <a:t>legend.title</a:t>
            </a:r>
            <a:r>
              <a:rPr lang="en-US" dirty="0"/>
              <a:t> = </a:t>
            </a:r>
            <a:r>
              <a:rPr lang="en-US" dirty="0" err="1"/>
              <a:t>element_blank</a:t>
            </a:r>
            <a:r>
              <a:rPr lang="en-US" dirty="0"/>
              <a:t>(),</a:t>
            </a:r>
          </a:p>
          <a:p>
            <a:r>
              <a:rPr lang="en-US" dirty="0"/>
              <a:t>        </a:t>
            </a:r>
            <a:r>
              <a:rPr lang="en-US" dirty="0" err="1"/>
              <a:t>legend.text</a:t>
            </a:r>
            <a:r>
              <a:rPr lang="en-US" dirty="0"/>
              <a:t>=</a:t>
            </a:r>
            <a:r>
              <a:rPr lang="en-US" dirty="0" err="1"/>
              <a:t>element_text</a:t>
            </a:r>
            <a:r>
              <a:rPr lang="en-US" dirty="0"/>
              <a:t>(size=16), </a:t>
            </a:r>
          </a:p>
          <a:p>
            <a:r>
              <a:rPr lang="en-US" dirty="0"/>
              <a:t>        </a:t>
            </a:r>
            <a:r>
              <a:rPr lang="en-US" dirty="0" err="1"/>
              <a:t>legend.direction</a:t>
            </a:r>
            <a:r>
              <a:rPr lang="en-US" dirty="0"/>
              <a:t> = "horizontal") +</a:t>
            </a:r>
          </a:p>
          <a:p>
            <a:r>
              <a:rPr lang="en-US" dirty="0"/>
              <a:t>  </a:t>
            </a:r>
            <a:r>
              <a:rPr lang="en-US" dirty="0" err="1"/>
              <a:t>scale_x_continuous</a:t>
            </a:r>
            <a:r>
              <a:rPr lang="en-US" dirty="0"/>
              <a:t>(breaks = c(-4,-2,0,2,4)) +</a:t>
            </a:r>
          </a:p>
          <a:p>
            <a:r>
              <a:rPr lang="en-US" dirty="0"/>
              <a:t>  </a:t>
            </a:r>
            <a:r>
              <a:rPr lang="en-US" dirty="0" err="1"/>
              <a:t>scale_y_continuous</a:t>
            </a:r>
            <a:r>
              <a:rPr lang="en-US" dirty="0"/>
              <a:t>(expand = c(0, 0)) +</a:t>
            </a:r>
          </a:p>
          <a:p>
            <a:r>
              <a:rPr lang="en-US" dirty="0"/>
              <a:t>  guides(</a:t>
            </a:r>
            <a:r>
              <a:rPr lang="en-US" dirty="0" err="1"/>
              <a:t>colour</a:t>
            </a:r>
            <a:r>
              <a:rPr lang="en-US" dirty="0"/>
              <a:t> =</a:t>
            </a:r>
            <a:r>
              <a:rPr lang="en-US" dirty="0" err="1"/>
              <a:t>guide_legend</a:t>
            </a:r>
            <a:r>
              <a:rPr lang="en-US" dirty="0"/>
              <a:t>(</a:t>
            </a:r>
            <a:r>
              <a:rPr lang="en-US" dirty="0" err="1"/>
              <a:t>override.aes</a:t>
            </a:r>
            <a:r>
              <a:rPr lang="en-US" dirty="0"/>
              <a:t>=list(size=3.5))) + #this allows for colors to work in the legend</a:t>
            </a:r>
          </a:p>
          <a:p>
            <a:r>
              <a:rPr lang="en-US" dirty="0"/>
              <a:t>    </a:t>
            </a:r>
            <a:r>
              <a:rPr lang="en-US" dirty="0" err="1"/>
              <a:t>scale_color_identity</a:t>
            </a:r>
            <a:r>
              <a:rPr lang="en-US" dirty="0"/>
              <a:t>(breaks = c("dodgerblue1","darkorange1",  "gray30","gray90"),</a:t>
            </a:r>
          </a:p>
          <a:p>
            <a:r>
              <a:rPr lang="en-US" dirty="0"/>
              <a:t>                         labels = c("</a:t>
            </a:r>
            <a:r>
              <a:rPr lang="en-US" dirty="0" err="1"/>
              <a:t>ASW","Equilibrium</a:t>
            </a:r>
            <a:r>
              <a:rPr lang="en-US" dirty="0"/>
              <a:t> Brine",  "Not Significant", "Different Ontology"),</a:t>
            </a:r>
          </a:p>
          <a:p>
            <a:r>
              <a:rPr lang="en-US" dirty="0"/>
              <a:t>                         guide = "legend")+ </a:t>
            </a:r>
          </a:p>
          <a:p>
            <a:r>
              <a:rPr lang="en-US" dirty="0"/>
              <a:t>  </a:t>
            </a:r>
            <a:r>
              <a:rPr lang="en-US" dirty="0" err="1"/>
              <a:t>ylab</a:t>
            </a:r>
            <a:r>
              <a:rPr lang="en-US" dirty="0"/>
              <a:t>("Z-statistic") +</a:t>
            </a:r>
          </a:p>
          <a:p>
            <a:r>
              <a:rPr lang="en-US" dirty="0"/>
              <a:t>  </a:t>
            </a:r>
            <a:r>
              <a:rPr lang="en-US" dirty="0" err="1"/>
              <a:t>xlab</a:t>
            </a:r>
            <a:r>
              <a:rPr lang="en-US" dirty="0"/>
              <a:t>("Log Fold Change") + </a:t>
            </a:r>
          </a:p>
          <a:p>
            <a:r>
              <a:rPr lang="en-US" dirty="0"/>
              <a:t>  </a:t>
            </a:r>
            <a:r>
              <a:rPr lang="en-US" dirty="0" err="1"/>
              <a:t>ggtitle</a:t>
            </a:r>
            <a:r>
              <a:rPr lang="en-US" dirty="0"/>
              <a:t>("Proteins Significantly Increased in Abundance by GO Terms: ASW vs Equilibrium Brine Samples" )</a:t>
            </a:r>
          </a:p>
          <a:p>
            <a:r>
              <a:rPr lang="en-US" dirty="0" err="1"/>
              <a:t>background_plot.pro</a:t>
            </a:r>
            <a:endParaRPr lang="en-US" dirty="0"/>
          </a:p>
          <a:p>
            <a:r>
              <a:rPr lang="en-US" dirty="0" err="1"/>
              <a:t>ggsave</a:t>
            </a:r>
            <a:r>
              <a:rPr lang="en-US" dirty="0"/>
              <a:t>(file="</a:t>
            </a:r>
            <a:r>
              <a:rPr lang="en-US" dirty="0" err="1"/>
              <a:t>volcano.multi.color.pdf",width</a:t>
            </a:r>
            <a:r>
              <a:rPr lang="en-US" dirty="0"/>
              <a:t>=25, height=15)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6FAA40-32C3-C04E-97CD-63E7FAB017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7455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stacked bar chart showing the answers for 4 questions with a shared set of answer options, so I wanted to plot them together.  I couldn't figure out how to get the sizing right on my first draft, but </a:t>
            </a:r>
            <a:r>
              <a:rPr lang="en-US" dirty="0" err="1"/>
              <a:t>Aji</a:t>
            </a:r>
            <a:r>
              <a:rPr lang="en-US" dirty="0"/>
              <a:t> sent me a bit of code for patchwork to get the bars all equally sized despite some of the individual graphs having no legend and the bottom one having a legend.  Thanks, </a:t>
            </a:r>
            <a:r>
              <a:rPr lang="en-US" dirty="0" err="1"/>
              <a:t>Aji</a:t>
            </a:r>
            <a:r>
              <a:rPr lang="en-US" dirty="0"/>
              <a:t>!  I just went with a color palette from the Wes Anderson colors package (</a:t>
            </a:r>
            <a:r>
              <a:rPr lang="en-US" dirty="0" err="1"/>
              <a:t>wesanderson</a:t>
            </a:r>
            <a:r>
              <a:rPr lang="en-US" dirty="0"/>
              <a:t>).</a:t>
            </a:r>
          </a:p>
          <a:p>
            <a:endParaRPr lang="en-US" dirty="0"/>
          </a:p>
          <a:p>
            <a:r>
              <a:rPr lang="en-US" dirty="0"/>
              <a:t>library(ggplot2)</a:t>
            </a:r>
          </a:p>
          <a:p>
            <a:r>
              <a:rPr lang="en-US" dirty="0"/>
              <a:t>library(scales)</a:t>
            </a:r>
          </a:p>
          <a:p>
            <a:r>
              <a:rPr lang="en-US" dirty="0"/>
              <a:t>library(</a:t>
            </a:r>
            <a:r>
              <a:rPr lang="en-US" dirty="0" err="1"/>
              <a:t>wesanderson</a:t>
            </a:r>
            <a:r>
              <a:rPr lang="en-US" dirty="0"/>
              <a:t>)</a:t>
            </a:r>
          </a:p>
          <a:p>
            <a:endParaRPr lang="en-US" dirty="0"/>
          </a:p>
          <a:p>
            <a:r>
              <a:rPr lang="en-US" dirty="0" err="1"/>
              <a:t>willingness_feral</a:t>
            </a:r>
            <a:r>
              <a:rPr lang="en-US" dirty="0"/>
              <a:t> &lt;- </a:t>
            </a:r>
            <a:r>
              <a:rPr lang="en-US" dirty="0" err="1"/>
              <a:t>read.csv</a:t>
            </a:r>
            <a:r>
              <a:rPr lang="en-US" dirty="0"/>
              <a:t>("</a:t>
            </a:r>
            <a:r>
              <a:rPr lang="en-US" dirty="0" err="1"/>
              <a:t>willingness_feral.csv</a:t>
            </a:r>
            <a:r>
              <a:rPr lang="en-US" dirty="0"/>
              <a:t>")</a:t>
            </a:r>
          </a:p>
          <a:p>
            <a:r>
              <a:rPr lang="en-US" dirty="0" err="1"/>
              <a:t>willingness_feral$Answer</a:t>
            </a:r>
            <a:r>
              <a:rPr lang="en-US" dirty="0"/>
              <a:t> &lt;- </a:t>
            </a:r>
            <a:r>
              <a:rPr lang="en-US" dirty="0" err="1"/>
              <a:t>droplevels</a:t>
            </a:r>
            <a:r>
              <a:rPr lang="en-US" dirty="0"/>
              <a:t>(</a:t>
            </a:r>
            <a:r>
              <a:rPr lang="en-US" dirty="0" err="1"/>
              <a:t>willingness_feral$Answer</a:t>
            </a:r>
            <a:r>
              <a:rPr lang="en-US" dirty="0"/>
              <a:t>)</a:t>
            </a:r>
          </a:p>
          <a:p>
            <a:r>
              <a:rPr lang="en-US" dirty="0"/>
              <a:t>Answer &lt;- levels(</a:t>
            </a:r>
            <a:r>
              <a:rPr lang="en-US" dirty="0" err="1"/>
              <a:t>willingness_feral$Answer</a:t>
            </a:r>
            <a:r>
              <a:rPr lang="en-US" dirty="0"/>
              <a:t>)</a:t>
            </a:r>
          </a:p>
          <a:p>
            <a:r>
              <a:rPr lang="en-US" dirty="0"/>
              <a:t>  </a:t>
            </a:r>
          </a:p>
          <a:p>
            <a:r>
              <a:rPr lang="en-US" dirty="0"/>
              <a:t>q1 &lt;- </a:t>
            </a:r>
            <a:r>
              <a:rPr lang="en-US" dirty="0" err="1"/>
              <a:t>ggplot</a:t>
            </a:r>
            <a:r>
              <a:rPr lang="en-US" dirty="0"/>
              <a:t>(</a:t>
            </a:r>
            <a:r>
              <a:rPr lang="en-US" dirty="0" err="1"/>
              <a:t>willingness_feral</a:t>
            </a:r>
            <a:r>
              <a:rPr lang="en-US" dirty="0"/>
              <a:t>, </a:t>
            </a:r>
            <a:r>
              <a:rPr lang="en-US" dirty="0" err="1"/>
              <a:t>aes</a:t>
            </a:r>
            <a:r>
              <a:rPr lang="en-US" dirty="0"/>
              <a:t>(y=count, x=factor(group), fill=factor(Answer, levels=c("No", "Unlikely", "Unsure", "Possibly", "Definitely")))) +</a:t>
            </a:r>
          </a:p>
          <a:p>
            <a:r>
              <a:rPr lang="en-US" dirty="0"/>
              <a:t>    </a:t>
            </a:r>
            <a:r>
              <a:rPr lang="en-US" dirty="0" err="1"/>
              <a:t>geom_bar</a:t>
            </a:r>
            <a:r>
              <a:rPr lang="en-US" dirty="0"/>
              <a:t>(position = "fill", stat = "identity") + </a:t>
            </a:r>
          </a:p>
          <a:p>
            <a:r>
              <a:rPr lang="en-US" dirty="0"/>
              <a:t>    </a:t>
            </a:r>
            <a:r>
              <a:rPr lang="en-US" dirty="0" err="1"/>
              <a:t>ylab</a:t>
            </a:r>
            <a:r>
              <a:rPr lang="en-US" dirty="0"/>
              <a:t>("Proportion of Respondents") +</a:t>
            </a:r>
          </a:p>
          <a:p>
            <a:r>
              <a:rPr lang="en-US" dirty="0"/>
              <a:t>    </a:t>
            </a:r>
            <a:r>
              <a:rPr lang="en-US" dirty="0" err="1"/>
              <a:t>scale_fill_discrete</a:t>
            </a:r>
            <a:r>
              <a:rPr lang="en-US" dirty="0"/>
              <a:t>(name="Answer \</a:t>
            </a:r>
            <a:r>
              <a:rPr lang="en-US" dirty="0" err="1"/>
              <a:t>nChoice</a:t>
            </a:r>
            <a:r>
              <a:rPr lang="en-US" dirty="0"/>
              <a:t>") +</a:t>
            </a:r>
          </a:p>
          <a:p>
            <a:r>
              <a:rPr lang="en-US" dirty="0"/>
              <a:t>    </a:t>
            </a:r>
            <a:r>
              <a:rPr lang="en-US" dirty="0" err="1"/>
              <a:t>ggtitle</a:t>
            </a:r>
            <a:r>
              <a:rPr lang="en-US" dirty="0"/>
              <a:t>("Would you be interested in collaborating with researchers if the aim was to improve the welfare of feral/community cats?") +</a:t>
            </a:r>
          </a:p>
          <a:p>
            <a:r>
              <a:rPr lang="en-US" dirty="0"/>
              <a:t>    </a:t>
            </a:r>
            <a:r>
              <a:rPr lang="en-US" dirty="0" err="1"/>
              <a:t>scale_color_manual</a:t>
            </a:r>
            <a:r>
              <a:rPr lang="en-US" dirty="0"/>
              <a:t>("Answer", labels = Answer, guide="legend") +</a:t>
            </a:r>
          </a:p>
          <a:p>
            <a:r>
              <a:rPr lang="en-US" dirty="0"/>
              <a:t>    </a:t>
            </a:r>
            <a:r>
              <a:rPr lang="en-US" dirty="0" err="1"/>
              <a:t>scale_fill_manual</a:t>
            </a:r>
            <a:r>
              <a:rPr lang="en-US" dirty="0"/>
              <a:t>(values=</a:t>
            </a:r>
            <a:r>
              <a:rPr lang="en-US" dirty="0" err="1"/>
              <a:t>wes_palette</a:t>
            </a:r>
            <a:r>
              <a:rPr lang="en-US" dirty="0"/>
              <a:t>(n=5, name="Moonrise3")) +</a:t>
            </a:r>
          </a:p>
          <a:p>
            <a:r>
              <a:rPr lang="en-US" dirty="0"/>
              <a:t>    theme(</a:t>
            </a:r>
            <a:r>
              <a:rPr lang="en-US" dirty="0" err="1"/>
              <a:t>legend.position</a:t>
            </a:r>
            <a:r>
              <a:rPr lang="en-US" dirty="0"/>
              <a:t>="none") + </a:t>
            </a:r>
          </a:p>
          <a:p>
            <a:r>
              <a:rPr lang="en-US" dirty="0"/>
              <a:t>    theme(</a:t>
            </a:r>
            <a:r>
              <a:rPr lang="en-US" dirty="0" err="1"/>
              <a:t>legend.title</a:t>
            </a:r>
            <a:r>
              <a:rPr lang="en-US" dirty="0"/>
              <a:t> = </a:t>
            </a:r>
            <a:r>
              <a:rPr lang="en-US" dirty="0" err="1"/>
              <a:t>element_blank</a:t>
            </a:r>
            <a:r>
              <a:rPr lang="en-US" dirty="0"/>
              <a:t>()) +</a:t>
            </a:r>
          </a:p>
          <a:p>
            <a:r>
              <a:rPr lang="en-US" dirty="0"/>
              <a:t>    theme(</a:t>
            </a:r>
            <a:r>
              <a:rPr lang="en-US" dirty="0" err="1"/>
              <a:t>axis.title.y</a:t>
            </a:r>
            <a:r>
              <a:rPr lang="en-US" dirty="0"/>
              <a:t> = </a:t>
            </a:r>
            <a:r>
              <a:rPr lang="en-US" dirty="0" err="1"/>
              <a:t>element_blank</a:t>
            </a:r>
            <a:r>
              <a:rPr lang="en-US" dirty="0"/>
              <a:t>()) +</a:t>
            </a:r>
          </a:p>
          <a:p>
            <a:r>
              <a:rPr lang="en-US" dirty="0"/>
              <a:t>    theme(</a:t>
            </a:r>
            <a:r>
              <a:rPr lang="en-US" dirty="0" err="1"/>
              <a:t>axis.title.x</a:t>
            </a:r>
            <a:r>
              <a:rPr lang="en-US" dirty="0"/>
              <a:t> = </a:t>
            </a:r>
            <a:r>
              <a:rPr lang="en-US" dirty="0" err="1"/>
              <a:t>element_blank</a:t>
            </a:r>
            <a:r>
              <a:rPr lang="en-US" dirty="0"/>
              <a:t>()) +</a:t>
            </a:r>
          </a:p>
          <a:p>
            <a:r>
              <a:rPr lang="en-US" dirty="0"/>
              <a:t>    theme(</a:t>
            </a:r>
            <a:r>
              <a:rPr lang="en-US" dirty="0" err="1"/>
              <a:t>legend.key</a:t>
            </a:r>
            <a:r>
              <a:rPr lang="en-US" dirty="0"/>
              <a:t> = </a:t>
            </a:r>
            <a:r>
              <a:rPr lang="en-US" dirty="0" err="1"/>
              <a:t>element_rect</a:t>
            </a:r>
            <a:r>
              <a:rPr lang="en-US" dirty="0"/>
              <a:t>(fill = "white"))+</a:t>
            </a:r>
          </a:p>
          <a:p>
            <a:r>
              <a:rPr lang="en-US" dirty="0"/>
              <a:t>    theme(</a:t>
            </a:r>
            <a:r>
              <a:rPr lang="en-US" dirty="0" err="1"/>
              <a:t>axis.text.y</a:t>
            </a:r>
            <a:r>
              <a:rPr lang="en-US" dirty="0"/>
              <a:t> = </a:t>
            </a:r>
            <a:r>
              <a:rPr lang="en-US" dirty="0" err="1"/>
              <a:t>element_blank</a:t>
            </a:r>
            <a:r>
              <a:rPr lang="en-US" dirty="0"/>
              <a:t>()) +</a:t>
            </a:r>
          </a:p>
          <a:p>
            <a:r>
              <a:rPr lang="en-US" dirty="0"/>
              <a:t>    theme(</a:t>
            </a:r>
            <a:r>
              <a:rPr lang="en-US" dirty="0" err="1"/>
              <a:t>axis.ticks</a:t>
            </a:r>
            <a:r>
              <a:rPr lang="en-US" dirty="0"/>
              <a:t> = </a:t>
            </a:r>
            <a:r>
              <a:rPr lang="en-US" dirty="0" err="1"/>
              <a:t>element_blank</a:t>
            </a:r>
            <a:r>
              <a:rPr lang="en-US" dirty="0"/>
              <a:t>()) +</a:t>
            </a:r>
          </a:p>
          <a:p>
            <a:r>
              <a:rPr lang="en-US" dirty="0"/>
              <a:t>    theme(</a:t>
            </a:r>
            <a:r>
              <a:rPr lang="en-US" dirty="0" err="1"/>
              <a:t>panel.background</a:t>
            </a:r>
            <a:r>
              <a:rPr lang="en-US" dirty="0"/>
              <a:t> = </a:t>
            </a:r>
            <a:r>
              <a:rPr lang="en-US" dirty="0" err="1"/>
              <a:t>element_rect</a:t>
            </a:r>
            <a:r>
              <a:rPr lang="en-US" dirty="0"/>
              <a:t>(fill = "#</a:t>
            </a:r>
            <a:r>
              <a:rPr lang="en-US" dirty="0" err="1"/>
              <a:t>ffffff</a:t>
            </a:r>
            <a:r>
              <a:rPr lang="en-US" dirty="0"/>
              <a:t>"),</a:t>
            </a:r>
          </a:p>
          <a:p>
            <a:r>
              <a:rPr lang="en-US" dirty="0"/>
              <a:t>        </a:t>
            </a:r>
            <a:r>
              <a:rPr lang="en-US" dirty="0" err="1"/>
              <a:t>panel.grid.major</a:t>
            </a:r>
            <a:r>
              <a:rPr lang="en-US" dirty="0"/>
              <a:t> = </a:t>
            </a:r>
            <a:r>
              <a:rPr lang="en-US" dirty="0" err="1"/>
              <a:t>element_line</a:t>
            </a:r>
            <a:r>
              <a:rPr lang="en-US" dirty="0"/>
              <a:t>(</a:t>
            </a:r>
            <a:r>
              <a:rPr lang="en-US" dirty="0" err="1"/>
              <a:t>colour</a:t>
            </a:r>
            <a:r>
              <a:rPr lang="en-US" dirty="0"/>
              <a:t> = "#</a:t>
            </a:r>
            <a:r>
              <a:rPr lang="en-US" dirty="0" err="1"/>
              <a:t>ffffff</a:t>
            </a:r>
            <a:r>
              <a:rPr lang="en-US" dirty="0"/>
              <a:t>")) +</a:t>
            </a:r>
          </a:p>
          <a:p>
            <a:r>
              <a:rPr lang="en-US" dirty="0"/>
              <a:t>    </a:t>
            </a:r>
            <a:r>
              <a:rPr lang="en-US" dirty="0" err="1"/>
              <a:t>coord_flip</a:t>
            </a:r>
            <a:r>
              <a:rPr lang="en-US" dirty="0"/>
              <a:t>()</a:t>
            </a:r>
          </a:p>
          <a:p>
            <a:r>
              <a:rPr lang="en-US" dirty="0"/>
              <a:t>q1</a:t>
            </a:r>
          </a:p>
          <a:p>
            <a:endParaRPr lang="en-US" dirty="0"/>
          </a:p>
          <a:p>
            <a:r>
              <a:rPr lang="en-US" dirty="0" err="1"/>
              <a:t>willingness_pet</a:t>
            </a:r>
            <a:r>
              <a:rPr lang="en-US" dirty="0"/>
              <a:t> &lt;- </a:t>
            </a:r>
            <a:r>
              <a:rPr lang="en-US" dirty="0" err="1"/>
              <a:t>read.csv</a:t>
            </a:r>
            <a:r>
              <a:rPr lang="en-US" dirty="0"/>
              <a:t>("</a:t>
            </a:r>
            <a:r>
              <a:rPr lang="en-US" dirty="0" err="1"/>
              <a:t>willingness_pet.csv</a:t>
            </a:r>
            <a:r>
              <a:rPr lang="en-US" dirty="0"/>
              <a:t>")</a:t>
            </a:r>
          </a:p>
          <a:p>
            <a:r>
              <a:rPr lang="en-US" dirty="0" err="1"/>
              <a:t>willingness_pet$Answer</a:t>
            </a:r>
            <a:r>
              <a:rPr lang="en-US" dirty="0"/>
              <a:t> &lt;- </a:t>
            </a:r>
            <a:r>
              <a:rPr lang="en-US" dirty="0" err="1"/>
              <a:t>droplevels</a:t>
            </a:r>
            <a:r>
              <a:rPr lang="en-US" dirty="0"/>
              <a:t>(</a:t>
            </a:r>
            <a:r>
              <a:rPr lang="en-US" dirty="0" err="1"/>
              <a:t>willingness_pet$Answer</a:t>
            </a:r>
            <a:r>
              <a:rPr lang="en-US" dirty="0"/>
              <a:t>)</a:t>
            </a:r>
          </a:p>
          <a:p>
            <a:r>
              <a:rPr lang="en-US" dirty="0"/>
              <a:t>Answer &lt;- levels(</a:t>
            </a:r>
            <a:r>
              <a:rPr lang="en-US" dirty="0" err="1"/>
              <a:t>willingness_pet$Answer</a:t>
            </a:r>
            <a:r>
              <a:rPr lang="en-US" dirty="0"/>
              <a:t>)</a:t>
            </a:r>
          </a:p>
          <a:p>
            <a:endParaRPr lang="en-US" dirty="0"/>
          </a:p>
          <a:p>
            <a:r>
              <a:rPr lang="en-US" dirty="0"/>
              <a:t>q2 &lt;- </a:t>
            </a:r>
            <a:r>
              <a:rPr lang="en-US" dirty="0" err="1"/>
              <a:t>ggplot</a:t>
            </a:r>
            <a:r>
              <a:rPr lang="en-US" dirty="0"/>
              <a:t>(</a:t>
            </a:r>
            <a:r>
              <a:rPr lang="en-US" dirty="0" err="1"/>
              <a:t>willingness_pet</a:t>
            </a:r>
            <a:r>
              <a:rPr lang="en-US" dirty="0"/>
              <a:t>, </a:t>
            </a:r>
            <a:r>
              <a:rPr lang="en-US" dirty="0" err="1"/>
              <a:t>aes</a:t>
            </a:r>
            <a:r>
              <a:rPr lang="en-US" dirty="0"/>
              <a:t>(y=count, x=factor(group), fill=factor(Answer, levels=c("No", "Unlikely", "Unsure", "Possibly", "Definitely")))) +</a:t>
            </a:r>
          </a:p>
          <a:p>
            <a:r>
              <a:rPr lang="en-US" dirty="0"/>
              <a:t>  </a:t>
            </a:r>
            <a:r>
              <a:rPr lang="en-US" dirty="0" err="1"/>
              <a:t>geom_bar</a:t>
            </a:r>
            <a:r>
              <a:rPr lang="en-US" dirty="0"/>
              <a:t>(position = "fill", stat = "identity") + </a:t>
            </a:r>
          </a:p>
          <a:p>
            <a:r>
              <a:rPr lang="en-US" dirty="0"/>
              <a:t>  </a:t>
            </a:r>
            <a:r>
              <a:rPr lang="en-US" dirty="0" err="1"/>
              <a:t>ylab</a:t>
            </a:r>
            <a:r>
              <a:rPr lang="en-US" dirty="0"/>
              <a:t>("Proportion of Respondents") +</a:t>
            </a:r>
          </a:p>
          <a:p>
            <a:r>
              <a:rPr lang="en-US" dirty="0"/>
              <a:t>  </a:t>
            </a:r>
            <a:r>
              <a:rPr lang="en-US" dirty="0" err="1"/>
              <a:t>scale_fill_discrete</a:t>
            </a:r>
            <a:r>
              <a:rPr lang="en-US" dirty="0"/>
              <a:t>(name="Answer \</a:t>
            </a:r>
            <a:r>
              <a:rPr lang="en-US" dirty="0" err="1"/>
              <a:t>nChoice</a:t>
            </a:r>
            <a:r>
              <a:rPr lang="en-US" dirty="0"/>
              <a:t>") +</a:t>
            </a:r>
          </a:p>
          <a:p>
            <a:r>
              <a:rPr lang="en-US" dirty="0"/>
              <a:t>  </a:t>
            </a:r>
            <a:r>
              <a:rPr lang="en-US" dirty="0" err="1"/>
              <a:t>ggtitle</a:t>
            </a:r>
            <a:r>
              <a:rPr lang="en-US" dirty="0"/>
              <a:t>("... improve the health/welfare of owned cats?") +</a:t>
            </a:r>
          </a:p>
          <a:p>
            <a:r>
              <a:rPr lang="en-US" dirty="0"/>
              <a:t>  </a:t>
            </a:r>
            <a:r>
              <a:rPr lang="en-US" dirty="0" err="1"/>
              <a:t>scale_color_manual</a:t>
            </a:r>
            <a:r>
              <a:rPr lang="en-US" dirty="0"/>
              <a:t>("Answer", labels = Answer, guide="legend") +</a:t>
            </a:r>
          </a:p>
          <a:p>
            <a:r>
              <a:rPr lang="en-US" dirty="0"/>
              <a:t>  </a:t>
            </a:r>
            <a:r>
              <a:rPr lang="en-US" dirty="0" err="1"/>
              <a:t>scale_fill_manual</a:t>
            </a:r>
            <a:r>
              <a:rPr lang="en-US" dirty="0"/>
              <a:t>(values=</a:t>
            </a:r>
            <a:r>
              <a:rPr lang="en-US" dirty="0" err="1"/>
              <a:t>wes_palette</a:t>
            </a:r>
            <a:r>
              <a:rPr lang="en-US" dirty="0"/>
              <a:t>(n=5, name="Moonrise3")) +</a:t>
            </a:r>
          </a:p>
          <a:p>
            <a:r>
              <a:rPr lang="en-US" dirty="0"/>
              <a:t>  theme(</a:t>
            </a:r>
            <a:r>
              <a:rPr lang="en-US" dirty="0" err="1"/>
              <a:t>legend.position</a:t>
            </a:r>
            <a:r>
              <a:rPr lang="en-US" dirty="0"/>
              <a:t>="none") + </a:t>
            </a:r>
          </a:p>
          <a:p>
            <a:r>
              <a:rPr lang="en-US" dirty="0"/>
              <a:t>  theme(</a:t>
            </a:r>
            <a:r>
              <a:rPr lang="en-US" dirty="0" err="1"/>
              <a:t>legend.title</a:t>
            </a:r>
            <a:r>
              <a:rPr lang="en-US" dirty="0"/>
              <a:t> = </a:t>
            </a:r>
            <a:r>
              <a:rPr lang="en-US" dirty="0" err="1"/>
              <a:t>element_blank</a:t>
            </a:r>
            <a:r>
              <a:rPr lang="en-US" dirty="0"/>
              <a:t>()) +</a:t>
            </a:r>
          </a:p>
          <a:p>
            <a:r>
              <a:rPr lang="en-US" dirty="0"/>
              <a:t>  theme(</a:t>
            </a:r>
            <a:r>
              <a:rPr lang="en-US" dirty="0" err="1"/>
              <a:t>axis.title.y</a:t>
            </a:r>
            <a:r>
              <a:rPr lang="en-US" dirty="0"/>
              <a:t> = </a:t>
            </a:r>
            <a:r>
              <a:rPr lang="en-US" dirty="0" err="1"/>
              <a:t>element_blank</a:t>
            </a:r>
            <a:r>
              <a:rPr lang="en-US" dirty="0"/>
              <a:t>()) +</a:t>
            </a:r>
          </a:p>
          <a:p>
            <a:r>
              <a:rPr lang="en-US" dirty="0"/>
              <a:t>  theme(</a:t>
            </a:r>
            <a:r>
              <a:rPr lang="en-US" dirty="0" err="1"/>
              <a:t>axis.title.x</a:t>
            </a:r>
            <a:r>
              <a:rPr lang="en-US" dirty="0"/>
              <a:t> = </a:t>
            </a:r>
            <a:r>
              <a:rPr lang="en-US" dirty="0" err="1"/>
              <a:t>element_blank</a:t>
            </a:r>
            <a:r>
              <a:rPr lang="en-US" dirty="0"/>
              <a:t>()) +</a:t>
            </a:r>
          </a:p>
          <a:p>
            <a:r>
              <a:rPr lang="en-US" dirty="0"/>
              <a:t>  theme(</a:t>
            </a:r>
            <a:r>
              <a:rPr lang="en-US" dirty="0" err="1"/>
              <a:t>legend.key</a:t>
            </a:r>
            <a:r>
              <a:rPr lang="en-US" dirty="0"/>
              <a:t> = </a:t>
            </a:r>
            <a:r>
              <a:rPr lang="en-US" dirty="0" err="1"/>
              <a:t>element_rect</a:t>
            </a:r>
            <a:r>
              <a:rPr lang="en-US" dirty="0"/>
              <a:t>(fill = "white"))+</a:t>
            </a:r>
          </a:p>
          <a:p>
            <a:r>
              <a:rPr lang="en-US" dirty="0"/>
              <a:t>  theme(</a:t>
            </a:r>
            <a:r>
              <a:rPr lang="en-US" dirty="0" err="1"/>
              <a:t>axis.text.y</a:t>
            </a:r>
            <a:r>
              <a:rPr lang="en-US" dirty="0"/>
              <a:t> = </a:t>
            </a:r>
            <a:r>
              <a:rPr lang="en-US" dirty="0" err="1"/>
              <a:t>element_blank</a:t>
            </a:r>
            <a:r>
              <a:rPr lang="en-US" dirty="0"/>
              <a:t>()) +</a:t>
            </a:r>
          </a:p>
          <a:p>
            <a:r>
              <a:rPr lang="en-US" dirty="0"/>
              <a:t>  theme(</a:t>
            </a:r>
            <a:r>
              <a:rPr lang="en-US" dirty="0" err="1"/>
              <a:t>axis.ticks</a:t>
            </a:r>
            <a:r>
              <a:rPr lang="en-US" dirty="0"/>
              <a:t> = </a:t>
            </a:r>
            <a:r>
              <a:rPr lang="en-US" dirty="0" err="1"/>
              <a:t>element_blank</a:t>
            </a:r>
            <a:r>
              <a:rPr lang="en-US" dirty="0"/>
              <a:t>()) +</a:t>
            </a:r>
          </a:p>
          <a:p>
            <a:r>
              <a:rPr lang="en-US" dirty="0"/>
              <a:t>  theme(</a:t>
            </a:r>
            <a:r>
              <a:rPr lang="en-US" dirty="0" err="1"/>
              <a:t>panel.background</a:t>
            </a:r>
            <a:r>
              <a:rPr lang="en-US" dirty="0"/>
              <a:t> = </a:t>
            </a:r>
            <a:r>
              <a:rPr lang="en-US" dirty="0" err="1"/>
              <a:t>element_rect</a:t>
            </a:r>
            <a:r>
              <a:rPr lang="en-US" dirty="0"/>
              <a:t>(fill = "#</a:t>
            </a:r>
            <a:r>
              <a:rPr lang="en-US" dirty="0" err="1"/>
              <a:t>ffffff</a:t>
            </a:r>
            <a:r>
              <a:rPr lang="en-US" dirty="0"/>
              <a:t>"),</a:t>
            </a:r>
          </a:p>
          <a:p>
            <a:r>
              <a:rPr lang="en-US" dirty="0"/>
              <a:t>        </a:t>
            </a:r>
            <a:r>
              <a:rPr lang="en-US" dirty="0" err="1"/>
              <a:t>panel.grid.major</a:t>
            </a:r>
            <a:r>
              <a:rPr lang="en-US" dirty="0"/>
              <a:t> = </a:t>
            </a:r>
            <a:r>
              <a:rPr lang="en-US" dirty="0" err="1"/>
              <a:t>element_line</a:t>
            </a:r>
            <a:r>
              <a:rPr lang="en-US" dirty="0"/>
              <a:t>(</a:t>
            </a:r>
            <a:r>
              <a:rPr lang="en-US" dirty="0" err="1"/>
              <a:t>colour</a:t>
            </a:r>
            <a:r>
              <a:rPr lang="en-US" dirty="0"/>
              <a:t> = "#</a:t>
            </a:r>
            <a:r>
              <a:rPr lang="en-US" dirty="0" err="1"/>
              <a:t>ffffff</a:t>
            </a:r>
            <a:r>
              <a:rPr lang="en-US" dirty="0"/>
              <a:t>")) +</a:t>
            </a:r>
          </a:p>
          <a:p>
            <a:r>
              <a:rPr lang="en-US" dirty="0"/>
              <a:t>  </a:t>
            </a:r>
            <a:r>
              <a:rPr lang="en-US" dirty="0" err="1"/>
              <a:t>coord_flip</a:t>
            </a:r>
            <a:r>
              <a:rPr lang="en-US" dirty="0"/>
              <a:t>()</a:t>
            </a:r>
          </a:p>
          <a:p>
            <a:r>
              <a:rPr lang="en-US" dirty="0"/>
              <a:t>q2</a:t>
            </a:r>
          </a:p>
          <a:p>
            <a:endParaRPr lang="en-US" dirty="0"/>
          </a:p>
          <a:p>
            <a:r>
              <a:rPr lang="en-US" dirty="0" err="1"/>
              <a:t>willingness_ph.csv</a:t>
            </a:r>
            <a:r>
              <a:rPr lang="en-US" dirty="0"/>
              <a:t> &lt;- </a:t>
            </a:r>
            <a:r>
              <a:rPr lang="en-US" dirty="0" err="1"/>
              <a:t>read.csv</a:t>
            </a:r>
            <a:r>
              <a:rPr lang="en-US" dirty="0"/>
              <a:t>("</a:t>
            </a:r>
            <a:r>
              <a:rPr lang="en-US" dirty="0" err="1"/>
              <a:t>willingness_ph.csv</a:t>
            </a:r>
            <a:r>
              <a:rPr lang="en-US" dirty="0"/>
              <a:t>")</a:t>
            </a:r>
          </a:p>
          <a:p>
            <a:r>
              <a:rPr lang="en-US" dirty="0" err="1"/>
              <a:t>willingness_ph.csv$Answer</a:t>
            </a:r>
            <a:r>
              <a:rPr lang="en-US" dirty="0"/>
              <a:t> &lt;- </a:t>
            </a:r>
            <a:r>
              <a:rPr lang="en-US" dirty="0" err="1"/>
              <a:t>droplevels</a:t>
            </a:r>
            <a:r>
              <a:rPr lang="en-US" dirty="0"/>
              <a:t>(</a:t>
            </a:r>
            <a:r>
              <a:rPr lang="en-US" dirty="0" err="1"/>
              <a:t>willingness_ph.csv$Answer</a:t>
            </a:r>
            <a:r>
              <a:rPr lang="en-US" dirty="0"/>
              <a:t>)</a:t>
            </a:r>
          </a:p>
          <a:p>
            <a:r>
              <a:rPr lang="en-US" dirty="0"/>
              <a:t>Answer &lt;- levels(</a:t>
            </a:r>
            <a:r>
              <a:rPr lang="en-US" dirty="0" err="1"/>
              <a:t>willingness_ph.csv$Answer</a:t>
            </a:r>
            <a:r>
              <a:rPr lang="en-US" dirty="0"/>
              <a:t>)</a:t>
            </a:r>
          </a:p>
          <a:p>
            <a:endParaRPr lang="en-US" dirty="0"/>
          </a:p>
          <a:p>
            <a:r>
              <a:rPr lang="en-US" dirty="0"/>
              <a:t>q3 &lt;- </a:t>
            </a:r>
            <a:r>
              <a:rPr lang="en-US" dirty="0" err="1"/>
              <a:t>ggplot</a:t>
            </a:r>
            <a:r>
              <a:rPr lang="en-US" dirty="0"/>
              <a:t>(</a:t>
            </a:r>
            <a:r>
              <a:rPr lang="en-US" dirty="0" err="1"/>
              <a:t>willingness_ph.csv</a:t>
            </a:r>
            <a:r>
              <a:rPr lang="en-US" dirty="0"/>
              <a:t>, </a:t>
            </a:r>
            <a:r>
              <a:rPr lang="en-US" dirty="0" err="1"/>
              <a:t>aes</a:t>
            </a:r>
            <a:r>
              <a:rPr lang="en-US" dirty="0"/>
              <a:t>(y=count, x=factor(group), fill=factor(Answer, levels=c("No", "Unlikely", "Unsure", "Possibly", "Definitely")))) +</a:t>
            </a:r>
          </a:p>
          <a:p>
            <a:r>
              <a:rPr lang="en-US" dirty="0"/>
              <a:t>  </a:t>
            </a:r>
            <a:r>
              <a:rPr lang="en-US" dirty="0" err="1"/>
              <a:t>geom_bar</a:t>
            </a:r>
            <a:r>
              <a:rPr lang="en-US" dirty="0"/>
              <a:t>(position = "fill", stat = "identity") + </a:t>
            </a:r>
          </a:p>
          <a:p>
            <a:r>
              <a:rPr lang="en-US" dirty="0"/>
              <a:t>  </a:t>
            </a:r>
            <a:r>
              <a:rPr lang="en-US" dirty="0" err="1"/>
              <a:t>ylab</a:t>
            </a:r>
            <a:r>
              <a:rPr lang="en-US" dirty="0"/>
              <a:t>("Proportion of Respondents") +</a:t>
            </a:r>
          </a:p>
          <a:p>
            <a:r>
              <a:rPr lang="en-US" dirty="0"/>
              <a:t>  </a:t>
            </a:r>
            <a:r>
              <a:rPr lang="en-US" dirty="0" err="1"/>
              <a:t>scale_fill_discrete</a:t>
            </a:r>
            <a:r>
              <a:rPr lang="en-US" dirty="0"/>
              <a:t>(name="Answer \</a:t>
            </a:r>
            <a:r>
              <a:rPr lang="en-US" dirty="0" err="1"/>
              <a:t>nChoice</a:t>
            </a:r>
            <a:r>
              <a:rPr lang="en-US" dirty="0"/>
              <a:t>") +</a:t>
            </a:r>
          </a:p>
          <a:p>
            <a:r>
              <a:rPr lang="en-US" dirty="0"/>
              <a:t>  </a:t>
            </a:r>
            <a:r>
              <a:rPr lang="en-US" dirty="0" err="1"/>
              <a:t>ggtitle</a:t>
            </a:r>
            <a:r>
              <a:rPr lang="en-US" dirty="0"/>
              <a:t>("... study public health issues?") +</a:t>
            </a:r>
          </a:p>
          <a:p>
            <a:r>
              <a:rPr lang="en-US" dirty="0"/>
              <a:t>  </a:t>
            </a:r>
            <a:r>
              <a:rPr lang="en-US" dirty="0" err="1"/>
              <a:t>scale_color_manual</a:t>
            </a:r>
            <a:r>
              <a:rPr lang="en-US" dirty="0"/>
              <a:t>("Answer", labels = Answer, guide="legend") +</a:t>
            </a:r>
          </a:p>
          <a:p>
            <a:r>
              <a:rPr lang="en-US" dirty="0"/>
              <a:t>  </a:t>
            </a:r>
            <a:r>
              <a:rPr lang="en-US" dirty="0" err="1"/>
              <a:t>scale_fill_manual</a:t>
            </a:r>
            <a:r>
              <a:rPr lang="en-US" dirty="0"/>
              <a:t>(values=</a:t>
            </a:r>
            <a:r>
              <a:rPr lang="en-US" dirty="0" err="1"/>
              <a:t>wes_palette</a:t>
            </a:r>
            <a:r>
              <a:rPr lang="en-US" dirty="0"/>
              <a:t>(n=5, name="Moonrise3")) +</a:t>
            </a:r>
          </a:p>
          <a:p>
            <a:r>
              <a:rPr lang="en-US" dirty="0"/>
              <a:t>  theme(</a:t>
            </a:r>
            <a:r>
              <a:rPr lang="en-US" dirty="0" err="1"/>
              <a:t>legend.position</a:t>
            </a:r>
            <a:r>
              <a:rPr lang="en-US" dirty="0"/>
              <a:t>="none") + </a:t>
            </a:r>
          </a:p>
          <a:p>
            <a:r>
              <a:rPr lang="en-US" dirty="0"/>
              <a:t>  theme(</a:t>
            </a:r>
            <a:r>
              <a:rPr lang="en-US" dirty="0" err="1"/>
              <a:t>legend.title</a:t>
            </a:r>
            <a:r>
              <a:rPr lang="en-US" dirty="0"/>
              <a:t> = </a:t>
            </a:r>
            <a:r>
              <a:rPr lang="en-US" dirty="0" err="1"/>
              <a:t>element_blank</a:t>
            </a:r>
            <a:r>
              <a:rPr lang="en-US" dirty="0"/>
              <a:t>()) +</a:t>
            </a:r>
          </a:p>
          <a:p>
            <a:r>
              <a:rPr lang="en-US" dirty="0"/>
              <a:t>  theme(</a:t>
            </a:r>
            <a:r>
              <a:rPr lang="en-US" dirty="0" err="1"/>
              <a:t>axis.title.y</a:t>
            </a:r>
            <a:r>
              <a:rPr lang="en-US" dirty="0"/>
              <a:t> = </a:t>
            </a:r>
            <a:r>
              <a:rPr lang="en-US" dirty="0" err="1"/>
              <a:t>element_blank</a:t>
            </a:r>
            <a:r>
              <a:rPr lang="en-US" dirty="0"/>
              <a:t>()) +</a:t>
            </a:r>
          </a:p>
          <a:p>
            <a:r>
              <a:rPr lang="en-US" dirty="0"/>
              <a:t>  theme(</a:t>
            </a:r>
            <a:r>
              <a:rPr lang="en-US" dirty="0" err="1"/>
              <a:t>axis.title.x</a:t>
            </a:r>
            <a:r>
              <a:rPr lang="en-US" dirty="0"/>
              <a:t> = </a:t>
            </a:r>
            <a:r>
              <a:rPr lang="en-US" dirty="0" err="1"/>
              <a:t>element_blank</a:t>
            </a:r>
            <a:r>
              <a:rPr lang="en-US" dirty="0"/>
              <a:t>()) +</a:t>
            </a:r>
          </a:p>
          <a:p>
            <a:r>
              <a:rPr lang="en-US" dirty="0"/>
              <a:t>  theme(</a:t>
            </a:r>
            <a:r>
              <a:rPr lang="en-US" dirty="0" err="1"/>
              <a:t>legend.key</a:t>
            </a:r>
            <a:r>
              <a:rPr lang="en-US" dirty="0"/>
              <a:t> = </a:t>
            </a:r>
            <a:r>
              <a:rPr lang="en-US" dirty="0" err="1"/>
              <a:t>element_rect</a:t>
            </a:r>
            <a:r>
              <a:rPr lang="en-US" dirty="0"/>
              <a:t>(fill = "white"))+</a:t>
            </a:r>
          </a:p>
          <a:p>
            <a:r>
              <a:rPr lang="en-US" dirty="0"/>
              <a:t>  theme(</a:t>
            </a:r>
            <a:r>
              <a:rPr lang="en-US" dirty="0" err="1"/>
              <a:t>axis.text.y</a:t>
            </a:r>
            <a:r>
              <a:rPr lang="en-US" dirty="0"/>
              <a:t> = </a:t>
            </a:r>
            <a:r>
              <a:rPr lang="en-US" dirty="0" err="1"/>
              <a:t>element_blank</a:t>
            </a:r>
            <a:r>
              <a:rPr lang="en-US" dirty="0"/>
              <a:t>()) +</a:t>
            </a:r>
          </a:p>
          <a:p>
            <a:r>
              <a:rPr lang="en-US" dirty="0"/>
              <a:t>  theme(</a:t>
            </a:r>
            <a:r>
              <a:rPr lang="en-US" dirty="0" err="1"/>
              <a:t>axis.ticks</a:t>
            </a:r>
            <a:r>
              <a:rPr lang="en-US" dirty="0"/>
              <a:t> = </a:t>
            </a:r>
            <a:r>
              <a:rPr lang="en-US" dirty="0" err="1"/>
              <a:t>element_blank</a:t>
            </a:r>
            <a:r>
              <a:rPr lang="en-US" dirty="0"/>
              <a:t>()) +</a:t>
            </a:r>
          </a:p>
          <a:p>
            <a:r>
              <a:rPr lang="en-US" dirty="0"/>
              <a:t>  theme(</a:t>
            </a:r>
            <a:r>
              <a:rPr lang="en-US" dirty="0" err="1"/>
              <a:t>panel.background</a:t>
            </a:r>
            <a:r>
              <a:rPr lang="en-US" dirty="0"/>
              <a:t> = </a:t>
            </a:r>
            <a:r>
              <a:rPr lang="en-US" dirty="0" err="1"/>
              <a:t>element_rect</a:t>
            </a:r>
            <a:r>
              <a:rPr lang="en-US" dirty="0"/>
              <a:t>(fill = "#</a:t>
            </a:r>
            <a:r>
              <a:rPr lang="en-US" dirty="0" err="1"/>
              <a:t>ffffff</a:t>
            </a:r>
            <a:r>
              <a:rPr lang="en-US" dirty="0"/>
              <a:t>"),</a:t>
            </a:r>
          </a:p>
          <a:p>
            <a:r>
              <a:rPr lang="en-US" dirty="0"/>
              <a:t>        </a:t>
            </a:r>
            <a:r>
              <a:rPr lang="en-US" dirty="0" err="1"/>
              <a:t>panel.grid.major</a:t>
            </a:r>
            <a:r>
              <a:rPr lang="en-US" dirty="0"/>
              <a:t> = </a:t>
            </a:r>
            <a:r>
              <a:rPr lang="en-US" dirty="0" err="1"/>
              <a:t>element_line</a:t>
            </a:r>
            <a:r>
              <a:rPr lang="en-US" dirty="0"/>
              <a:t>(</a:t>
            </a:r>
            <a:r>
              <a:rPr lang="en-US" dirty="0" err="1"/>
              <a:t>colour</a:t>
            </a:r>
            <a:r>
              <a:rPr lang="en-US" dirty="0"/>
              <a:t> = "#</a:t>
            </a:r>
            <a:r>
              <a:rPr lang="en-US" dirty="0" err="1"/>
              <a:t>ffffff</a:t>
            </a:r>
            <a:r>
              <a:rPr lang="en-US" dirty="0"/>
              <a:t>")) +</a:t>
            </a:r>
          </a:p>
          <a:p>
            <a:r>
              <a:rPr lang="en-US" dirty="0"/>
              <a:t>  </a:t>
            </a:r>
            <a:r>
              <a:rPr lang="en-US" dirty="0" err="1"/>
              <a:t>coord_flip</a:t>
            </a:r>
            <a:r>
              <a:rPr lang="en-US" dirty="0"/>
              <a:t>()</a:t>
            </a:r>
          </a:p>
          <a:p>
            <a:r>
              <a:rPr lang="en-US" dirty="0"/>
              <a:t>q3</a:t>
            </a:r>
          </a:p>
          <a:p>
            <a:endParaRPr lang="en-US" dirty="0"/>
          </a:p>
          <a:p>
            <a:r>
              <a:rPr lang="en-US" dirty="0" err="1"/>
              <a:t>willingness_wild.csv</a:t>
            </a:r>
            <a:r>
              <a:rPr lang="en-US" dirty="0"/>
              <a:t> &lt;- </a:t>
            </a:r>
            <a:r>
              <a:rPr lang="en-US" dirty="0" err="1"/>
              <a:t>read.csv</a:t>
            </a:r>
            <a:r>
              <a:rPr lang="en-US" dirty="0"/>
              <a:t>("</a:t>
            </a:r>
            <a:r>
              <a:rPr lang="en-US" dirty="0" err="1"/>
              <a:t>willingness_wild.csv</a:t>
            </a:r>
            <a:r>
              <a:rPr lang="en-US" dirty="0"/>
              <a:t>")</a:t>
            </a:r>
          </a:p>
          <a:p>
            <a:r>
              <a:rPr lang="en-US" dirty="0" err="1"/>
              <a:t>willingness_wild.csv$Answer</a:t>
            </a:r>
            <a:r>
              <a:rPr lang="en-US" dirty="0"/>
              <a:t> &lt;- </a:t>
            </a:r>
            <a:r>
              <a:rPr lang="en-US" dirty="0" err="1"/>
              <a:t>droplevels</a:t>
            </a:r>
            <a:r>
              <a:rPr lang="en-US" dirty="0"/>
              <a:t>(</a:t>
            </a:r>
            <a:r>
              <a:rPr lang="en-US" dirty="0" err="1"/>
              <a:t>willingness_wild.csv$Answer</a:t>
            </a:r>
            <a:r>
              <a:rPr lang="en-US" dirty="0"/>
              <a:t>)</a:t>
            </a:r>
          </a:p>
          <a:p>
            <a:r>
              <a:rPr lang="en-US" dirty="0"/>
              <a:t>Answer &lt;- levels(</a:t>
            </a:r>
            <a:r>
              <a:rPr lang="en-US" dirty="0" err="1"/>
              <a:t>willingness_wild.csv$Answer</a:t>
            </a:r>
            <a:r>
              <a:rPr lang="en-US" dirty="0"/>
              <a:t>)</a:t>
            </a:r>
          </a:p>
          <a:p>
            <a:endParaRPr lang="en-US" dirty="0"/>
          </a:p>
          <a:p>
            <a:r>
              <a:rPr lang="en-US" dirty="0"/>
              <a:t>q4 &lt;- </a:t>
            </a:r>
            <a:r>
              <a:rPr lang="en-US" dirty="0" err="1"/>
              <a:t>ggplot</a:t>
            </a:r>
            <a:r>
              <a:rPr lang="en-US" dirty="0"/>
              <a:t>(</a:t>
            </a:r>
            <a:r>
              <a:rPr lang="en-US" dirty="0" err="1"/>
              <a:t>willingness_wild.csv</a:t>
            </a:r>
            <a:r>
              <a:rPr lang="en-US" dirty="0"/>
              <a:t>, </a:t>
            </a:r>
            <a:r>
              <a:rPr lang="en-US" dirty="0" err="1"/>
              <a:t>aes</a:t>
            </a:r>
            <a:r>
              <a:rPr lang="en-US" dirty="0"/>
              <a:t>(y=count, x=factor(group), fill=factor(Answer, levels=c("No", "Unlikely", "Unsure", "Possibly", "Definitely")))) +</a:t>
            </a:r>
          </a:p>
          <a:p>
            <a:r>
              <a:rPr lang="en-US" dirty="0"/>
              <a:t>  </a:t>
            </a:r>
            <a:r>
              <a:rPr lang="en-US" dirty="0" err="1"/>
              <a:t>geom_bar</a:t>
            </a:r>
            <a:r>
              <a:rPr lang="en-US" dirty="0"/>
              <a:t>(position = "fill", stat = "identity") + </a:t>
            </a:r>
          </a:p>
          <a:p>
            <a:r>
              <a:rPr lang="en-US" dirty="0"/>
              <a:t>  </a:t>
            </a:r>
            <a:r>
              <a:rPr lang="en-US" dirty="0" err="1"/>
              <a:t>ylab</a:t>
            </a:r>
            <a:r>
              <a:rPr lang="en-US" dirty="0"/>
              <a:t>("Proportion of Respondents") +</a:t>
            </a:r>
          </a:p>
          <a:p>
            <a:r>
              <a:rPr lang="en-US" dirty="0"/>
              <a:t>  </a:t>
            </a:r>
            <a:r>
              <a:rPr lang="en-US" dirty="0" err="1"/>
              <a:t>scale_fill_discrete</a:t>
            </a:r>
            <a:r>
              <a:rPr lang="en-US" dirty="0"/>
              <a:t>(name="Answer \</a:t>
            </a:r>
            <a:r>
              <a:rPr lang="en-US" dirty="0" err="1"/>
              <a:t>nChoice</a:t>
            </a:r>
            <a:r>
              <a:rPr lang="en-US" dirty="0"/>
              <a:t>") +</a:t>
            </a:r>
          </a:p>
          <a:p>
            <a:r>
              <a:rPr lang="en-US" dirty="0"/>
              <a:t>  </a:t>
            </a:r>
            <a:r>
              <a:rPr lang="en-US" dirty="0" err="1"/>
              <a:t>ggtitle</a:t>
            </a:r>
            <a:r>
              <a:rPr lang="en-US" dirty="0"/>
              <a:t>("... study cat impacts on birds and wildlife?") +</a:t>
            </a:r>
          </a:p>
          <a:p>
            <a:r>
              <a:rPr lang="en-US" dirty="0"/>
              <a:t>  </a:t>
            </a:r>
            <a:r>
              <a:rPr lang="en-US" dirty="0" err="1"/>
              <a:t>scale_color_manual</a:t>
            </a:r>
            <a:r>
              <a:rPr lang="en-US" dirty="0"/>
              <a:t>("Answer", labels = Answer, guide="legend") +</a:t>
            </a:r>
          </a:p>
          <a:p>
            <a:r>
              <a:rPr lang="en-US" dirty="0"/>
              <a:t>  </a:t>
            </a:r>
            <a:r>
              <a:rPr lang="en-US" dirty="0" err="1"/>
              <a:t>scale_fill_manual</a:t>
            </a:r>
            <a:r>
              <a:rPr lang="en-US" dirty="0"/>
              <a:t>(values=</a:t>
            </a:r>
            <a:r>
              <a:rPr lang="en-US" dirty="0" err="1"/>
              <a:t>wes_palette</a:t>
            </a:r>
            <a:r>
              <a:rPr lang="en-US" dirty="0"/>
              <a:t>(n=5, name="Moonrise3")) +</a:t>
            </a:r>
          </a:p>
          <a:p>
            <a:r>
              <a:rPr lang="en-US" dirty="0"/>
              <a:t>  theme(</a:t>
            </a:r>
            <a:r>
              <a:rPr lang="en-US" dirty="0" err="1"/>
              <a:t>legend.position</a:t>
            </a:r>
            <a:r>
              <a:rPr lang="en-US" dirty="0"/>
              <a:t>="bottom") +</a:t>
            </a:r>
          </a:p>
          <a:p>
            <a:r>
              <a:rPr lang="en-US" dirty="0"/>
              <a:t>  theme(</a:t>
            </a:r>
            <a:r>
              <a:rPr lang="en-US" dirty="0" err="1"/>
              <a:t>legend.title</a:t>
            </a:r>
            <a:r>
              <a:rPr lang="en-US" dirty="0"/>
              <a:t> = </a:t>
            </a:r>
            <a:r>
              <a:rPr lang="en-US" dirty="0" err="1"/>
              <a:t>element_blank</a:t>
            </a:r>
            <a:r>
              <a:rPr lang="en-US" dirty="0"/>
              <a:t>()) +</a:t>
            </a:r>
          </a:p>
          <a:p>
            <a:r>
              <a:rPr lang="en-US" dirty="0"/>
              <a:t>  theme(</a:t>
            </a:r>
            <a:r>
              <a:rPr lang="en-US" dirty="0" err="1"/>
              <a:t>axis.title.y</a:t>
            </a:r>
            <a:r>
              <a:rPr lang="en-US" dirty="0"/>
              <a:t> = </a:t>
            </a:r>
            <a:r>
              <a:rPr lang="en-US" dirty="0" err="1"/>
              <a:t>element_blank</a:t>
            </a:r>
            <a:r>
              <a:rPr lang="en-US" dirty="0"/>
              <a:t>()) +</a:t>
            </a:r>
          </a:p>
          <a:p>
            <a:r>
              <a:rPr lang="en-US" dirty="0"/>
              <a:t>  theme(</a:t>
            </a:r>
            <a:r>
              <a:rPr lang="en-US" dirty="0" err="1"/>
              <a:t>legend.key</a:t>
            </a:r>
            <a:r>
              <a:rPr lang="en-US" dirty="0"/>
              <a:t> = </a:t>
            </a:r>
            <a:r>
              <a:rPr lang="en-US" dirty="0" err="1"/>
              <a:t>element_rect</a:t>
            </a:r>
            <a:r>
              <a:rPr lang="en-US" dirty="0"/>
              <a:t>(fill = "white"))+</a:t>
            </a:r>
          </a:p>
          <a:p>
            <a:r>
              <a:rPr lang="en-US" dirty="0"/>
              <a:t>  theme(</a:t>
            </a:r>
            <a:r>
              <a:rPr lang="en-US" dirty="0" err="1"/>
              <a:t>axis.text.y</a:t>
            </a:r>
            <a:r>
              <a:rPr lang="en-US" dirty="0"/>
              <a:t> = </a:t>
            </a:r>
            <a:r>
              <a:rPr lang="en-US" dirty="0" err="1"/>
              <a:t>element_blank</a:t>
            </a:r>
            <a:r>
              <a:rPr lang="en-US" dirty="0"/>
              <a:t>()) +</a:t>
            </a:r>
          </a:p>
          <a:p>
            <a:r>
              <a:rPr lang="en-US" dirty="0"/>
              <a:t>  theme(</a:t>
            </a:r>
            <a:r>
              <a:rPr lang="en-US" dirty="0" err="1"/>
              <a:t>axis.ticks</a:t>
            </a:r>
            <a:r>
              <a:rPr lang="en-US" dirty="0"/>
              <a:t> = </a:t>
            </a:r>
            <a:r>
              <a:rPr lang="en-US" dirty="0" err="1"/>
              <a:t>element_blank</a:t>
            </a:r>
            <a:r>
              <a:rPr lang="en-US" dirty="0"/>
              <a:t>()) +</a:t>
            </a:r>
          </a:p>
          <a:p>
            <a:r>
              <a:rPr lang="en-US" dirty="0"/>
              <a:t>  theme(</a:t>
            </a:r>
            <a:r>
              <a:rPr lang="en-US" dirty="0" err="1"/>
              <a:t>panel.background</a:t>
            </a:r>
            <a:r>
              <a:rPr lang="en-US" dirty="0"/>
              <a:t> = </a:t>
            </a:r>
            <a:r>
              <a:rPr lang="en-US" dirty="0" err="1"/>
              <a:t>element_rect</a:t>
            </a:r>
            <a:r>
              <a:rPr lang="en-US" dirty="0"/>
              <a:t>(fill = "#</a:t>
            </a:r>
            <a:r>
              <a:rPr lang="en-US" dirty="0" err="1"/>
              <a:t>ffffff</a:t>
            </a:r>
            <a:r>
              <a:rPr lang="en-US" dirty="0"/>
              <a:t>"),</a:t>
            </a:r>
          </a:p>
          <a:p>
            <a:r>
              <a:rPr lang="en-US" dirty="0"/>
              <a:t>        </a:t>
            </a:r>
            <a:r>
              <a:rPr lang="en-US" dirty="0" err="1"/>
              <a:t>panel.grid.major</a:t>
            </a:r>
            <a:r>
              <a:rPr lang="en-US" dirty="0"/>
              <a:t> = </a:t>
            </a:r>
            <a:r>
              <a:rPr lang="en-US" dirty="0" err="1"/>
              <a:t>element_line</a:t>
            </a:r>
            <a:r>
              <a:rPr lang="en-US" dirty="0"/>
              <a:t>(</a:t>
            </a:r>
            <a:r>
              <a:rPr lang="en-US" dirty="0" err="1"/>
              <a:t>colour</a:t>
            </a:r>
            <a:r>
              <a:rPr lang="en-US" dirty="0"/>
              <a:t> = "#</a:t>
            </a:r>
            <a:r>
              <a:rPr lang="en-US" dirty="0" err="1"/>
              <a:t>ffffff</a:t>
            </a:r>
            <a:r>
              <a:rPr lang="en-US" dirty="0"/>
              <a:t>")) +</a:t>
            </a:r>
          </a:p>
          <a:p>
            <a:r>
              <a:rPr lang="en-US" dirty="0"/>
              <a:t>  </a:t>
            </a:r>
            <a:r>
              <a:rPr lang="en-US" dirty="0" err="1"/>
              <a:t>coord_flip</a:t>
            </a:r>
            <a:r>
              <a:rPr lang="en-US" dirty="0"/>
              <a:t>()</a:t>
            </a:r>
          </a:p>
          <a:p>
            <a:r>
              <a:rPr lang="en-US" dirty="0"/>
              <a:t>q4</a:t>
            </a:r>
          </a:p>
          <a:p>
            <a:endParaRPr lang="en-US" dirty="0"/>
          </a:p>
          <a:p>
            <a:r>
              <a:rPr lang="en-US" dirty="0"/>
              <a:t>library(patchwork) #better</a:t>
            </a:r>
          </a:p>
          <a:p>
            <a:r>
              <a:rPr lang="en-US" dirty="0"/>
              <a:t>(q1)/</a:t>
            </a:r>
          </a:p>
          <a:p>
            <a:r>
              <a:rPr lang="en-US" dirty="0"/>
              <a:t>  (q2)/</a:t>
            </a:r>
          </a:p>
          <a:p>
            <a:r>
              <a:rPr lang="en-US" dirty="0"/>
              <a:t>  (q3)/</a:t>
            </a:r>
          </a:p>
          <a:p>
            <a:r>
              <a:rPr lang="en-US" dirty="0"/>
              <a:t>  (q4) + </a:t>
            </a:r>
            <a:r>
              <a:rPr lang="en-US" dirty="0" err="1"/>
              <a:t>plot_layout</a:t>
            </a:r>
            <a:r>
              <a:rPr lang="en-US" dirty="0"/>
              <a:t>(heights=c(1,1,1,1))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ACEDD7-BE95-4C45-AF93-E684A9992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613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EA9D0-3A77-584B-96AF-A1E5A80E06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142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 1. Composition of wrack observed in quadrats and average density of invertebrates in core samples. Samples were collected before and after shoreline restoration or nourishment at both armored (Arm) and unarmored (Un)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Would like to make the labels on top stacked if possible. Would like the site name (ex. Deer) on top of both relevant boxes and have “Un” and “Arm” directly above the boxes. Anyone know how to do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want to squish the bar plots closer to the map.</a:t>
            </a:r>
          </a:p>
          <a:p>
            <a:endParaRPr lang="en-US" dirty="0"/>
          </a:p>
          <a:p>
            <a:endParaRPr lang="en-US" dirty="0"/>
          </a:p>
          <a:p>
            <a:r>
              <a:rPr lang="en-US" dirty="0"/>
              <a:t>Code:</a:t>
            </a:r>
          </a:p>
          <a:p>
            <a:r>
              <a:rPr lang="en-US" dirty="0"/>
              <a:t>#GRAPHS</a:t>
            </a:r>
          </a:p>
          <a:p>
            <a:r>
              <a:rPr lang="en-US" dirty="0"/>
              <a:t>snorack.plot.2 &lt;- </a:t>
            </a:r>
            <a:r>
              <a:rPr lang="en-US" dirty="0" err="1"/>
              <a:t>ggplot</a:t>
            </a:r>
            <a:r>
              <a:rPr lang="en-US" dirty="0"/>
              <a:t>(</a:t>
            </a:r>
            <a:r>
              <a:rPr lang="en-US" dirty="0" err="1"/>
              <a:t>snorack.long</a:t>
            </a:r>
            <a:r>
              <a:rPr lang="en-US" dirty="0"/>
              <a:t>, </a:t>
            </a:r>
            <a:r>
              <a:rPr lang="en-US" dirty="0" err="1"/>
              <a:t>aes</a:t>
            </a:r>
            <a:r>
              <a:rPr lang="en-US" dirty="0"/>
              <a:t>(x=Year, y=value, fill=name)) +</a:t>
            </a:r>
          </a:p>
          <a:p>
            <a:r>
              <a:rPr lang="en-US" dirty="0"/>
              <a:t>  </a:t>
            </a:r>
            <a:r>
              <a:rPr lang="en-US" dirty="0" err="1"/>
              <a:t>geom_col</a:t>
            </a:r>
            <a:r>
              <a:rPr lang="en-US" dirty="0"/>
              <a:t>() +</a:t>
            </a:r>
          </a:p>
          <a:p>
            <a:r>
              <a:rPr lang="en-US" dirty="0"/>
              <a:t>  </a:t>
            </a:r>
            <a:r>
              <a:rPr lang="en-US" dirty="0" err="1"/>
              <a:t>theme_classic</a:t>
            </a:r>
            <a:r>
              <a:rPr lang="en-US" dirty="0"/>
              <a:t>() +</a:t>
            </a:r>
          </a:p>
          <a:p>
            <a:r>
              <a:rPr lang="en-US" dirty="0"/>
              <a:t>  theme(</a:t>
            </a:r>
            <a:r>
              <a:rPr lang="en-US" dirty="0" err="1"/>
              <a:t>strip.background</a:t>
            </a:r>
            <a:r>
              <a:rPr lang="en-US" dirty="0"/>
              <a:t> = </a:t>
            </a:r>
            <a:r>
              <a:rPr lang="en-US" dirty="0" err="1"/>
              <a:t>element_rect</a:t>
            </a:r>
            <a:r>
              <a:rPr lang="en-US" dirty="0"/>
              <a:t>(fill=NA, color=NA),</a:t>
            </a:r>
          </a:p>
          <a:p>
            <a:r>
              <a:rPr lang="en-US" dirty="0"/>
              <a:t>        </a:t>
            </a:r>
            <a:r>
              <a:rPr lang="en-US" dirty="0" err="1"/>
              <a:t>panel.background</a:t>
            </a:r>
            <a:r>
              <a:rPr lang="en-US" dirty="0"/>
              <a:t> = </a:t>
            </a:r>
            <a:r>
              <a:rPr lang="en-US" dirty="0" err="1"/>
              <a:t>element_rect</a:t>
            </a:r>
            <a:r>
              <a:rPr lang="en-US" dirty="0"/>
              <a:t>(fill=NA, color="gray50"),</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axis.title.x</a:t>
            </a:r>
            <a:r>
              <a:rPr lang="en-US" dirty="0"/>
              <a:t>=</a:t>
            </a:r>
            <a:r>
              <a:rPr lang="en-US" dirty="0" err="1"/>
              <a:t>element_blank</a:t>
            </a:r>
            <a:r>
              <a:rPr lang="en-US" dirty="0"/>
              <a:t>(),</a:t>
            </a:r>
          </a:p>
          <a:p>
            <a:r>
              <a:rPr lang="en-US" dirty="0"/>
              <a:t>        </a:t>
            </a:r>
            <a:r>
              <a:rPr lang="en-US" dirty="0" err="1"/>
              <a:t>axis.text.x</a:t>
            </a:r>
            <a:r>
              <a:rPr lang="en-US" dirty="0"/>
              <a:t>=</a:t>
            </a:r>
            <a:r>
              <a:rPr lang="en-US" dirty="0" err="1"/>
              <a:t>element_blank</a:t>
            </a:r>
            <a:r>
              <a:rPr lang="en-US" dirty="0"/>
              <a:t>(),</a:t>
            </a:r>
          </a:p>
          <a:p>
            <a:r>
              <a:rPr lang="en-US" dirty="0"/>
              <a:t>        </a:t>
            </a:r>
            <a:r>
              <a:rPr lang="en-US" dirty="0" err="1"/>
              <a:t>axis.ticks.x</a:t>
            </a:r>
            <a:r>
              <a:rPr lang="en-US" dirty="0"/>
              <a:t>=</a:t>
            </a:r>
            <a:r>
              <a:rPr lang="en-US" dirty="0" err="1"/>
              <a:t>element_blank</a:t>
            </a:r>
            <a:r>
              <a:rPr lang="en-US" dirty="0"/>
              <a:t>(),</a:t>
            </a:r>
          </a:p>
          <a:p>
            <a:r>
              <a:rPr lang="en-US" dirty="0"/>
              <a:t>        </a:t>
            </a:r>
            <a:r>
              <a:rPr lang="en-US" dirty="0" err="1"/>
              <a:t>legend.title</a:t>
            </a:r>
            <a:r>
              <a:rPr lang="en-US" dirty="0"/>
              <a:t> = </a:t>
            </a:r>
            <a:r>
              <a:rPr lang="en-US" dirty="0" err="1"/>
              <a:t>element_blank</a:t>
            </a:r>
            <a:r>
              <a:rPr lang="en-US" dirty="0"/>
              <a:t>(),</a:t>
            </a:r>
          </a:p>
          <a:p>
            <a:r>
              <a:rPr lang="en-US" dirty="0"/>
              <a:t>        </a:t>
            </a:r>
            <a:r>
              <a:rPr lang="en-US" dirty="0" err="1"/>
              <a:t>legend.position</a:t>
            </a:r>
            <a:r>
              <a:rPr lang="en-US" dirty="0"/>
              <a:t> = "bottom") +</a:t>
            </a:r>
          </a:p>
          <a:p>
            <a:r>
              <a:rPr lang="en-US" dirty="0"/>
              <a:t>  </a:t>
            </a:r>
            <a:r>
              <a:rPr lang="en-US" dirty="0" err="1"/>
              <a:t>scale_fill_manual</a:t>
            </a:r>
            <a:r>
              <a:rPr lang="en-US" dirty="0"/>
              <a:t>(values=c("#88a2b9", "#516823", "#dec000", "#2d4030")) +</a:t>
            </a:r>
          </a:p>
          <a:p>
            <a:r>
              <a:rPr lang="en-US" dirty="0"/>
              <a:t>  </a:t>
            </a:r>
            <a:r>
              <a:rPr lang="en-US" dirty="0" err="1"/>
              <a:t>ylab</a:t>
            </a:r>
            <a:r>
              <a:rPr lang="en-US" dirty="0"/>
              <a:t>("Wrack % Composition") +</a:t>
            </a:r>
          </a:p>
          <a:p>
            <a:r>
              <a:rPr lang="en-US" dirty="0"/>
              <a:t>  </a:t>
            </a:r>
            <a:r>
              <a:rPr lang="en-US" dirty="0" err="1"/>
              <a:t>facet_grid</a:t>
            </a:r>
            <a:r>
              <a:rPr lang="en-US" dirty="0"/>
              <a:t>(.~comb)+</a:t>
            </a:r>
          </a:p>
          <a:p>
            <a:r>
              <a:rPr lang="en-US" dirty="0"/>
              <a:t>  </a:t>
            </a:r>
            <a:r>
              <a:rPr lang="en-US" dirty="0" err="1"/>
              <a:t>scale_y_continuous</a:t>
            </a:r>
            <a:r>
              <a:rPr lang="en-US" dirty="0"/>
              <a:t>(expand = c(0, 0))</a:t>
            </a:r>
          </a:p>
          <a:p>
            <a:endParaRPr lang="en-US" dirty="0"/>
          </a:p>
          <a:p>
            <a:endParaRPr lang="en-US" dirty="0"/>
          </a:p>
          <a:p>
            <a:r>
              <a:rPr lang="en-US" dirty="0"/>
              <a:t>snoinv.plot.2 &lt;- </a:t>
            </a:r>
            <a:r>
              <a:rPr lang="en-US" dirty="0" err="1"/>
              <a:t>ggplot</a:t>
            </a:r>
            <a:r>
              <a:rPr lang="en-US" dirty="0"/>
              <a:t>(</a:t>
            </a:r>
            <a:r>
              <a:rPr lang="en-US" dirty="0" err="1"/>
              <a:t>snoinv.long</a:t>
            </a:r>
            <a:r>
              <a:rPr lang="en-US" dirty="0"/>
              <a:t>, </a:t>
            </a:r>
            <a:r>
              <a:rPr lang="en-US" dirty="0" err="1"/>
              <a:t>aes</a:t>
            </a:r>
            <a:r>
              <a:rPr lang="en-US" dirty="0"/>
              <a:t>(x=Year, y=value, fill=name)) +</a:t>
            </a:r>
          </a:p>
          <a:p>
            <a:r>
              <a:rPr lang="en-US" dirty="0"/>
              <a:t>  </a:t>
            </a:r>
            <a:r>
              <a:rPr lang="en-US" dirty="0" err="1"/>
              <a:t>geom_col</a:t>
            </a:r>
            <a:r>
              <a:rPr lang="en-US" dirty="0"/>
              <a:t>() +</a:t>
            </a:r>
          </a:p>
          <a:p>
            <a:r>
              <a:rPr lang="en-US" dirty="0"/>
              <a:t>  </a:t>
            </a:r>
            <a:r>
              <a:rPr lang="en-US" dirty="0" err="1"/>
              <a:t>theme_minimal</a:t>
            </a:r>
            <a:r>
              <a:rPr lang="en-US" dirty="0"/>
              <a:t>() +</a:t>
            </a:r>
          </a:p>
          <a:p>
            <a:r>
              <a:rPr lang="en-US" dirty="0"/>
              <a:t>  theme(</a:t>
            </a:r>
            <a:r>
              <a:rPr lang="en-US" dirty="0" err="1"/>
              <a:t>strip.background</a:t>
            </a:r>
            <a:r>
              <a:rPr lang="en-US" dirty="0"/>
              <a:t> = </a:t>
            </a:r>
            <a:r>
              <a:rPr lang="en-US" dirty="0" err="1"/>
              <a:t>element_blank</a:t>
            </a:r>
            <a:r>
              <a:rPr lang="en-US" dirty="0"/>
              <a:t>(),</a:t>
            </a:r>
          </a:p>
          <a:p>
            <a:r>
              <a:rPr lang="en-US" dirty="0"/>
              <a:t>        </a:t>
            </a:r>
            <a:r>
              <a:rPr lang="en-US" dirty="0" err="1"/>
              <a:t>panel.background</a:t>
            </a:r>
            <a:r>
              <a:rPr lang="en-US" dirty="0"/>
              <a:t> = </a:t>
            </a:r>
            <a:r>
              <a:rPr lang="en-US" dirty="0" err="1"/>
              <a:t>element_rect</a:t>
            </a:r>
            <a:r>
              <a:rPr lang="en-US" dirty="0"/>
              <a:t>(fill=NA, color="gray50"),</a:t>
            </a:r>
          </a:p>
          <a:p>
            <a:r>
              <a:rPr lang="en-US" dirty="0"/>
              <a:t>        </a:t>
            </a:r>
            <a:r>
              <a:rPr lang="en-US" dirty="0" err="1"/>
              <a:t>panel.grid.major</a:t>
            </a:r>
            <a:r>
              <a:rPr lang="en-US" dirty="0"/>
              <a:t> = </a:t>
            </a:r>
            <a:r>
              <a:rPr lang="en-US" dirty="0" err="1"/>
              <a:t>element_blank</a:t>
            </a:r>
            <a:r>
              <a:rPr lang="en-US" dirty="0"/>
              <a:t>(),</a:t>
            </a:r>
          </a:p>
          <a:p>
            <a:r>
              <a:rPr lang="en-US" dirty="0"/>
              <a:t>        </a:t>
            </a:r>
            <a:r>
              <a:rPr lang="en-US" dirty="0" err="1"/>
              <a:t>panel.grid.minor</a:t>
            </a:r>
            <a:r>
              <a:rPr lang="en-US" dirty="0"/>
              <a:t> = </a:t>
            </a:r>
            <a:r>
              <a:rPr lang="en-US" dirty="0" err="1"/>
              <a:t>element_blank</a:t>
            </a:r>
            <a:r>
              <a:rPr lang="en-US" dirty="0"/>
              <a:t>(),</a:t>
            </a:r>
          </a:p>
          <a:p>
            <a:r>
              <a:rPr lang="en-US" dirty="0"/>
              <a:t>        </a:t>
            </a:r>
            <a:r>
              <a:rPr lang="en-US" dirty="0" err="1"/>
              <a:t>legend.title</a:t>
            </a:r>
            <a:r>
              <a:rPr lang="en-US" dirty="0"/>
              <a:t> = </a:t>
            </a:r>
            <a:r>
              <a:rPr lang="en-US" dirty="0" err="1"/>
              <a:t>element_blank</a:t>
            </a:r>
            <a:r>
              <a:rPr lang="en-US" dirty="0"/>
              <a:t>(),</a:t>
            </a:r>
          </a:p>
          <a:p>
            <a:r>
              <a:rPr lang="en-US" dirty="0"/>
              <a:t>        </a:t>
            </a:r>
            <a:r>
              <a:rPr lang="en-US" dirty="0" err="1"/>
              <a:t>strip.text</a:t>
            </a:r>
            <a:r>
              <a:rPr lang="en-US" dirty="0"/>
              <a:t> = </a:t>
            </a:r>
            <a:r>
              <a:rPr lang="en-US" dirty="0" err="1"/>
              <a:t>element_blank</a:t>
            </a:r>
            <a:r>
              <a:rPr lang="en-US" dirty="0"/>
              <a:t>(),</a:t>
            </a:r>
          </a:p>
          <a:p>
            <a:r>
              <a:rPr lang="en-US" dirty="0"/>
              <a:t>        </a:t>
            </a:r>
            <a:r>
              <a:rPr lang="en-US" dirty="0" err="1"/>
              <a:t>legend.position</a:t>
            </a:r>
            <a:r>
              <a:rPr lang="en-US" dirty="0"/>
              <a:t> = "bottom") +</a:t>
            </a:r>
          </a:p>
          <a:p>
            <a:r>
              <a:rPr lang="en-US" dirty="0"/>
              <a:t>  </a:t>
            </a:r>
            <a:r>
              <a:rPr lang="en-US" dirty="0" err="1"/>
              <a:t>scale_fill_manual</a:t>
            </a:r>
            <a:r>
              <a:rPr lang="en-US" dirty="0"/>
              <a:t>(values=c("#d2848d", "#7bbcd5", "#d0e2af", "#f5db99", </a:t>
            </a:r>
          </a:p>
          <a:p>
            <a:r>
              <a:rPr lang="en-US" dirty="0"/>
              <a:t>                    "#e89c81", "#6e7cb9")) +</a:t>
            </a:r>
          </a:p>
          <a:p>
            <a:r>
              <a:rPr lang="en-US" dirty="0"/>
              <a:t>  </a:t>
            </a:r>
            <a:r>
              <a:rPr lang="en-US" dirty="0" err="1"/>
              <a:t>ylab</a:t>
            </a:r>
            <a:r>
              <a:rPr lang="en-US" dirty="0"/>
              <a:t>("Average Density (#/m^2)") +</a:t>
            </a:r>
          </a:p>
          <a:p>
            <a:r>
              <a:rPr lang="en-US" dirty="0"/>
              <a:t>  </a:t>
            </a:r>
            <a:r>
              <a:rPr lang="en-US" dirty="0" err="1"/>
              <a:t>xlab</a:t>
            </a:r>
            <a:r>
              <a:rPr lang="en-US" dirty="0"/>
              <a:t>("Year") +</a:t>
            </a:r>
          </a:p>
          <a:p>
            <a:r>
              <a:rPr lang="en-US" dirty="0"/>
              <a:t>  </a:t>
            </a:r>
            <a:r>
              <a:rPr lang="en-US" dirty="0" err="1"/>
              <a:t>facet_grid</a:t>
            </a:r>
            <a:r>
              <a:rPr lang="en-US" dirty="0"/>
              <a:t>(.~comb) +</a:t>
            </a:r>
          </a:p>
          <a:p>
            <a:r>
              <a:rPr lang="en-US" dirty="0"/>
              <a:t>  </a:t>
            </a:r>
            <a:r>
              <a:rPr lang="en-US" dirty="0" err="1"/>
              <a:t>scale_y_continuous</a:t>
            </a:r>
            <a:r>
              <a:rPr lang="en-US" dirty="0"/>
              <a:t>(expand = c(0, 0))</a:t>
            </a:r>
          </a:p>
          <a:p>
            <a:endParaRPr lang="en-US" dirty="0"/>
          </a:p>
          <a:p>
            <a:endParaRPr lang="en-US" dirty="0"/>
          </a:p>
          <a:p>
            <a:r>
              <a:rPr lang="en-US" dirty="0"/>
              <a:t>#MAKE THE MAP</a:t>
            </a:r>
          </a:p>
          <a:p>
            <a:r>
              <a:rPr lang="en-US" dirty="0"/>
              <a:t>#import data</a:t>
            </a:r>
          </a:p>
          <a:p>
            <a:r>
              <a:rPr lang="en-US" dirty="0" err="1"/>
              <a:t>gps.points</a:t>
            </a:r>
            <a:r>
              <a:rPr lang="en-US" dirty="0"/>
              <a:t> &lt;- </a:t>
            </a:r>
            <a:r>
              <a:rPr lang="en-US" dirty="0" err="1"/>
              <a:t>read_csv</a:t>
            </a:r>
            <a:r>
              <a:rPr lang="en-US" dirty="0"/>
              <a:t>("</a:t>
            </a:r>
            <a:r>
              <a:rPr lang="en-US" dirty="0" err="1"/>
              <a:t>Snoho</a:t>
            </a:r>
            <a:r>
              <a:rPr lang="en-US" dirty="0"/>
              <a:t> GPS.csv")</a:t>
            </a:r>
          </a:p>
          <a:p>
            <a:r>
              <a:rPr lang="en-US" dirty="0" err="1"/>
              <a:t>snoho_bbox</a:t>
            </a:r>
            <a:r>
              <a:rPr lang="en-US" dirty="0"/>
              <a:t> &lt;- </a:t>
            </a:r>
            <a:r>
              <a:rPr lang="en-US" dirty="0" err="1"/>
              <a:t>make_bbox</a:t>
            </a:r>
            <a:r>
              <a:rPr lang="en-US" dirty="0"/>
              <a:t>(data = </a:t>
            </a:r>
            <a:r>
              <a:rPr lang="en-US" dirty="0" err="1"/>
              <a:t>gps.points</a:t>
            </a:r>
            <a:r>
              <a:rPr lang="en-US" dirty="0"/>
              <a:t>, </a:t>
            </a:r>
            <a:r>
              <a:rPr lang="en-US" dirty="0" err="1"/>
              <a:t>lat</a:t>
            </a:r>
            <a:r>
              <a:rPr lang="en-US" dirty="0"/>
              <a:t> = Lat, </a:t>
            </a:r>
            <a:r>
              <a:rPr lang="en-US" dirty="0" err="1"/>
              <a:t>lon</a:t>
            </a:r>
            <a:r>
              <a:rPr lang="en-US" dirty="0"/>
              <a:t> = Long)</a:t>
            </a:r>
          </a:p>
          <a:p>
            <a:r>
              <a:rPr lang="en-US" dirty="0" err="1"/>
              <a:t>snoho_bbox</a:t>
            </a:r>
            <a:endParaRPr lang="en-US" dirty="0"/>
          </a:p>
          <a:p>
            <a:endParaRPr lang="en-US" dirty="0"/>
          </a:p>
          <a:p>
            <a:r>
              <a:rPr lang="en-US" dirty="0"/>
              <a:t># grab terrain map from google</a:t>
            </a:r>
          </a:p>
          <a:p>
            <a:r>
              <a:rPr lang="en-US" dirty="0" err="1"/>
              <a:t>wa_terrain</a:t>
            </a:r>
            <a:r>
              <a:rPr lang="en-US" dirty="0"/>
              <a:t> &lt;- </a:t>
            </a:r>
            <a:r>
              <a:rPr lang="en-US" dirty="0" err="1"/>
              <a:t>get_map</a:t>
            </a:r>
            <a:r>
              <a:rPr lang="en-US" dirty="0"/>
              <a:t>(location = </a:t>
            </a:r>
            <a:r>
              <a:rPr lang="en-US" dirty="0" err="1"/>
              <a:t>snoho_bbox</a:t>
            </a:r>
            <a:r>
              <a:rPr lang="en-US" dirty="0"/>
              <a:t>, source = "google", </a:t>
            </a:r>
          </a:p>
          <a:p>
            <a:r>
              <a:rPr lang="en-US" dirty="0"/>
              <a:t>                      </a:t>
            </a:r>
            <a:r>
              <a:rPr lang="en-US" dirty="0" err="1"/>
              <a:t>maptype</a:t>
            </a:r>
            <a:r>
              <a:rPr lang="en-US" dirty="0"/>
              <a:t> = "terrain")</a:t>
            </a:r>
          </a:p>
          <a:p>
            <a:r>
              <a:rPr lang="en-US" dirty="0" err="1"/>
              <a:t>snoho_map</a:t>
            </a:r>
            <a:r>
              <a:rPr lang="en-US" dirty="0"/>
              <a:t> &lt;- </a:t>
            </a:r>
            <a:r>
              <a:rPr lang="en-US" dirty="0" err="1"/>
              <a:t>ggmap</a:t>
            </a:r>
            <a:r>
              <a:rPr lang="en-US" dirty="0"/>
              <a:t>(</a:t>
            </a:r>
            <a:r>
              <a:rPr lang="en-US" dirty="0" err="1"/>
              <a:t>wa_terrain</a:t>
            </a:r>
            <a:r>
              <a:rPr lang="en-US" dirty="0"/>
              <a:t>) + </a:t>
            </a:r>
          </a:p>
          <a:p>
            <a:r>
              <a:rPr lang="en-US" dirty="0"/>
              <a:t>  </a:t>
            </a:r>
            <a:r>
              <a:rPr lang="en-US" dirty="0" err="1"/>
              <a:t>geom_point</a:t>
            </a:r>
            <a:r>
              <a:rPr lang="en-US" dirty="0"/>
              <a:t>(data=</a:t>
            </a:r>
            <a:r>
              <a:rPr lang="en-US" dirty="0" err="1"/>
              <a:t>gps.points</a:t>
            </a:r>
            <a:r>
              <a:rPr lang="en-US" dirty="0"/>
              <a:t>, </a:t>
            </a:r>
          </a:p>
          <a:p>
            <a:r>
              <a:rPr lang="en-US" dirty="0"/>
              <a:t>             mapping=</a:t>
            </a:r>
            <a:r>
              <a:rPr lang="en-US" dirty="0" err="1"/>
              <a:t>aes</a:t>
            </a:r>
            <a:r>
              <a:rPr lang="en-US" dirty="0"/>
              <a:t>(x=Long, y=Lat),</a:t>
            </a:r>
          </a:p>
          <a:p>
            <a:r>
              <a:rPr lang="en-US" dirty="0"/>
              <a:t>             color='black', size=3) +</a:t>
            </a:r>
          </a:p>
          <a:p>
            <a:r>
              <a:rPr lang="en-US" dirty="0"/>
              <a:t>  </a:t>
            </a:r>
            <a:r>
              <a:rPr lang="en-US" dirty="0" err="1"/>
              <a:t>geom_label_repel</a:t>
            </a:r>
            <a:r>
              <a:rPr lang="en-US" dirty="0"/>
              <a:t>(</a:t>
            </a:r>
          </a:p>
          <a:p>
            <a:r>
              <a:rPr lang="en-US" dirty="0"/>
              <a:t>    </a:t>
            </a:r>
            <a:r>
              <a:rPr lang="en-US" dirty="0" err="1"/>
              <a:t>aes</a:t>
            </a:r>
            <a:r>
              <a:rPr lang="en-US" dirty="0"/>
              <a:t>(x=Long, y=Lat, label=Site),</a:t>
            </a:r>
          </a:p>
          <a:p>
            <a:r>
              <a:rPr lang="en-US" dirty="0"/>
              <a:t>    data = </a:t>
            </a:r>
            <a:r>
              <a:rPr lang="en-US" dirty="0" err="1"/>
              <a:t>gps.points</a:t>
            </a:r>
            <a:r>
              <a:rPr lang="en-US" dirty="0"/>
              <a:t>,</a:t>
            </a:r>
          </a:p>
          <a:p>
            <a:r>
              <a:rPr lang="en-US" dirty="0"/>
              <a:t>    size = 4,</a:t>
            </a:r>
          </a:p>
          <a:p>
            <a:r>
              <a:rPr lang="en-US" dirty="0"/>
              <a:t>    </a:t>
            </a:r>
            <a:r>
              <a:rPr lang="en-US" dirty="0" err="1"/>
              <a:t>box.padding</a:t>
            </a:r>
            <a:r>
              <a:rPr lang="en-US" dirty="0"/>
              <a:t> = 0.2, </a:t>
            </a:r>
            <a:r>
              <a:rPr lang="en-US" dirty="0" err="1"/>
              <a:t>point.padidng</a:t>
            </a:r>
            <a:r>
              <a:rPr lang="en-US" dirty="0"/>
              <a:t> = 0.3,</a:t>
            </a:r>
          </a:p>
          <a:p>
            <a:r>
              <a:rPr lang="en-US" dirty="0"/>
              <a:t>    </a:t>
            </a:r>
            <a:r>
              <a:rPr lang="en-US" dirty="0" err="1"/>
              <a:t>segment.color</a:t>
            </a:r>
            <a:r>
              <a:rPr lang="en-US" dirty="0"/>
              <a:t> = "grey50") +</a:t>
            </a:r>
          </a:p>
          <a:p>
            <a:r>
              <a:rPr lang="en-US" dirty="0"/>
              <a:t>  theme(</a:t>
            </a:r>
            <a:r>
              <a:rPr lang="en-US" dirty="0" err="1"/>
              <a:t>axis.title.x</a:t>
            </a:r>
            <a:r>
              <a:rPr lang="en-US" dirty="0"/>
              <a:t>=</a:t>
            </a:r>
            <a:r>
              <a:rPr lang="en-US" dirty="0" err="1"/>
              <a:t>element_blank</a:t>
            </a:r>
            <a:r>
              <a:rPr lang="en-US" dirty="0"/>
              <a:t>(),</a:t>
            </a:r>
          </a:p>
          <a:p>
            <a:r>
              <a:rPr lang="en-US" dirty="0"/>
              <a:t>        </a:t>
            </a:r>
            <a:r>
              <a:rPr lang="en-US" dirty="0" err="1"/>
              <a:t>axis.title.y</a:t>
            </a:r>
            <a:r>
              <a:rPr lang="en-US" dirty="0"/>
              <a:t> = </a:t>
            </a:r>
            <a:r>
              <a:rPr lang="en-US" dirty="0" err="1"/>
              <a:t>element_blank</a:t>
            </a:r>
            <a:r>
              <a:rPr lang="en-US" dirty="0"/>
              <a:t>())</a:t>
            </a:r>
          </a:p>
          <a:p>
            <a:endParaRPr lang="en-US" dirty="0"/>
          </a:p>
          <a:p>
            <a:endParaRPr lang="en-US" dirty="0"/>
          </a:p>
          <a:p>
            <a:r>
              <a:rPr lang="en-US" dirty="0"/>
              <a:t>#combine everything</a:t>
            </a:r>
          </a:p>
          <a:p>
            <a:r>
              <a:rPr lang="en-US" dirty="0"/>
              <a:t>layout&lt;-</a:t>
            </a:r>
          </a:p>
          <a:p>
            <a:r>
              <a:rPr lang="en-US" dirty="0"/>
              <a:t>  "ABB</a:t>
            </a:r>
          </a:p>
          <a:p>
            <a:r>
              <a:rPr lang="en-US" dirty="0"/>
              <a:t>   ACC"</a:t>
            </a:r>
          </a:p>
          <a:p>
            <a:endParaRPr lang="en-US" dirty="0"/>
          </a:p>
          <a:p>
            <a:r>
              <a:rPr lang="en-US" dirty="0" err="1"/>
              <a:t>snoho_map</a:t>
            </a:r>
            <a:r>
              <a:rPr lang="en-US" dirty="0"/>
              <a:t> + snorack.plot.2 + snoinv.plot.2 +</a:t>
            </a:r>
            <a:r>
              <a:rPr lang="en-US" dirty="0" err="1"/>
              <a:t>plot_layout</a:t>
            </a:r>
            <a:r>
              <a:rPr lang="en-US" dirty="0"/>
              <a:t>(design = layout)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2E5A0-ED37-43DB-94C3-BEB2BBC7FA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454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Fig 2. (Top) Density of major taxonomic groups collected along the Seattle seawall prior to the seawall replacement (2014) and after seawall replacement (2018). (Bottom) Relative abundance of Harpacticoid copepods.</a:t>
            </a:r>
          </a:p>
          <a:p>
            <a:endParaRPr lang="en-US" sz="1200" dirty="0"/>
          </a:p>
          <a:p>
            <a:r>
              <a:rPr lang="en-US" sz="1200" dirty="0"/>
              <a:t>Suggestions on what to do with color is appreciated. Reducing the number of taxa is not an option. (This is reduced from ~100 taxa already).</a:t>
            </a:r>
          </a:p>
          <a:p>
            <a:endParaRPr lang="en-US" sz="1200" dirty="0"/>
          </a:p>
          <a:p>
            <a:r>
              <a:rPr lang="en-US" sz="1200" dirty="0"/>
              <a:t>Code:</a:t>
            </a:r>
          </a:p>
          <a:p>
            <a:r>
              <a:rPr lang="en-US" dirty="0"/>
              <a:t>#plot 1</a:t>
            </a:r>
          </a:p>
          <a:p>
            <a:r>
              <a:rPr lang="en-US" dirty="0" err="1"/>
              <a:t>harp.plot</a:t>
            </a:r>
            <a:r>
              <a:rPr lang="en-US" dirty="0"/>
              <a:t> &lt;- </a:t>
            </a:r>
            <a:r>
              <a:rPr lang="en-US" dirty="0" err="1"/>
              <a:t>ggplot</a:t>
            </a:r>
            <a:r>
              <a:rPr lang="en-US" dirty="0"/>
              <a:t>(harps, </a:t>
            </a:r>
            <a:r>
              <a:rPr lang="en-US" dirty="0" err="1"/>
              <a:t>aes</a:t>
            </a:r>
            <a:r>
              <a:rPr lang="en-US" dirty="0"/>
              <a:t>(x=site, y=value, fill=name)) +</a:t>
            </a:r>
          </a:p>
          <a:p>
            <a:r>
              <a:rPr lang="en-US" dirty="0"/>
              <a:t>  </a:t>
            </a:r>
            <a:r>
              <a:rPr lang="en-US" dirty="0" err="1"/>
              <a:t>geom_col</a:t>
            </a:r>
            <a:r>
              <a:rPr lang="en-US" dirty="0"/>
              <a:t>(position = "fill") +</a:t>
            </a:r>
          </a:p>
          <a:p>
            <a:r>
              <a:rPr lang="en-US" dirty="0"/>
              <a:t>  </a:t>
            </a:r>
            <a:r>
              <a:rPr lang="en-US" dirty="0" err="1"/>
              <a:t>theme_classic</a:t>
            </a:r>
            <a:r>
              <a:rPr lang="en-US" dirty="0"/>
              <a:t>()+</a:t>
            </a:r>
          </a:p>
          <a:p>
            <a:r>
              <a:rPr lang="en-US" dirty="0"/>
              <a:t>  theme(</a:t>
            </a:r>
            <a:r>
              <a:rPr lang="en-US" dirty="0" err="1"/>
              <a:t>axis.title.x</a:t>
            </a:r>
            <a:r>
              <a:rPr lang="en-US" dirty="0"/>
              <a:t>=</a:t>
            </a:r>
            <a:r>
              <a:rPr lang="en-US" dirty="0" err="1"/>
              <a:t>element_blank</a:t>
            </a:r>
            <a:r>
              <a:rPr lang="en-US" dirty="0"/>
              <a:t>(),</a:t>
            </a:r>
          </a:p>
          <a:p>
            <a:r>
              <a:rPr lang="en-US" dirty="0"/>
              <a:t>        </a:t>
            </a:r>
            <a:r>
              <a:rPr lang="en-US" dirty="0" err="1"/>
              <a:t>legend.title</a:t>
            </a:r>
            <a:r>
              <a:rPr lang="en-US" dirty="0"/>
              <a:t> = </a:t>
            </a:r>
            <a:r>
              <a:rPr lang="en-US" dirty="0" err="1"/>
              <a:t>element_blank</a:t>
            </a:r>
            <a:r>
              <a:rPr lang="en-US" dirty="0"/>
              <a:t>(),</a:t>
            </a:r>
          </a:p>
          <a:p>
            <a:r>
              <a:rPr lang="en-US" dirty="0"/>
              <a:t>        </a:t>
            </a:r>
            <a:r>
              <a:rPr lang="en-US" dirty="0" err="1"/>
              <a:t>legend.text</a:t>
            </a:r>
            <a:r>
              <a:rPr lang="en-US" dirty="0"/>
              <a:t> = </a:t>
            </a:r>
            <a:r>
              <a:rPr lang="en-US" dirty="0" err="1"/>
              <a:t>element_text</a:t>
            </a:r>
            <a:r>
              <a:rPr lang="en-US" dirty="0"/>
              <a:t>(face = "italic"),</a:t>
            </a:r>
          </a:p>
          <a:p>
            <a:r>
              <a:rPr lang="en-US" dirty="0"/>
              <a:t>        </a:t>
            </a:r>
            <a:r>
              <a:rPr lang="en-US" dirty="0" err="1"/>
              <a:t>axis.text.x</a:t>
            </a:r>
            <a:r>
              <a:rPr lang="en-US" dirty="0"/>
              <a:t> = </a:t>
            </a:r>
            <a:r>
              <a:rPr lang="en-US" dirty="0" err="1"/>
              <a:t>element_text</a:t>
            </a:r>
            <a:r>
              <a:rPr lang="en-US" dirty="0"/>
              <a:t>(angle = -45)) +</a:t>
            </a:r>
          </a:p>
          <a:p>
            <a:r>
              <a:rPr lang="en-US" dirty="0"/>
              <a:t>  </a:t>
            </a:r>
            <a:r>
              <a:rPr lang="en-US" dirty="0" err="1"/>
              <a:t>ylab</a:t>
            </a:r>
            <a:r>
              <a:rPr lang="en-US" dirty="0"/>
              <a:t>("Relative Abundance")+</a:t>
            </a:r>
          </a:p>
          <a:p>
            <a:r>
              <a:rPr lang="en-US" dirty="0"/>
              <a:t>  </a:t>
            </a:r>
            <a:r>
              <a:rPr lang="en-US" dirty="0" err="1"/>
              <a:t>scale_y_continuous</a:t>
            </a:r>
            <a:r>
              <a:rPr lang="en-US" dirty="0"/>
              <a:t>(expand = c(0, 0))</a:t>
            </a:r>
          </a:p>
          <a:p>
            <a:endParaRPr lang="en-US" dirty="0"/>
          </a:p>
          <a:p>
            <a:r>
              <a:rPr lang="en-US" dirty="0"/>
              <a:t>#plot 2</a:t>
            </a:r>
          </a:p>
          <a:p>
            <a:r>
              <a:rPr lang="en-US" dirty="0" err="1"/>
              <a:t>rel.plot</a:t>
            </a:r>
            <a:r>
              <a:rPr lang="en-US" dirty="0"/>
              <a:t> &lt;- </a:t>
            </a:r>
            <a:r>
              <a:rPr lang="en-US" dirty="0" err="1"/>
              <a:t>ggplot</a:t>
            </a:r>
            <a:r>
              <a:rPr lang="en-US" dirty="0"/>
              <a:t>(</a:t>
            </a:r>
            <a:r>
              <a:rPr lang="en-US" dirty="0" err="1"/>
              <a:t>swepi</a:t>
            </a:r>
            <a:r>
              <a:rPr lang="en-US" dirty="0"/>
              <a:t>, </a:t>
            </a:r>
            <a:r>
              <a:rPr lang="en-US" dirty="0" err="1"/>
              <a:t>aes</a:t>
            </a:r>
            <a:r>
              <a:rPr lang="en-US" dirty="0"/>
              <a:t>(x=site, y=value, fill=name)) +</a:t>
            </a:r>
          </a:p>
          <a:p>
            <a:r>
              <a:rPr lang="en-US" dirty="0"/>
              <a:t>  </a:t>
            </a:r>
            <a:r>
              <a:rPr lang="en-US" dirty="0" err="1"/>
              <a:t>geom_col</a:t>
            </a:r>
            <a:r>
              <a:rPr lang="en-US" dirty="0"/>
              <a:t>(position = "stack") +</a:t>
            </a:r>
          </a:p>
          <a:p>
            <a:r>
              <a:rPr lang="en-US" dirty="0"/>
              <a:t>  </a:t>
            </a:r>
            <a:r>
              <a:rPr lang="en-US" dirty="0" err="1"/>
              <a:t>theme_classic</a:t>
            </a:r>
            <a:r>
              <a:rPr lang="en-US" dirty="0"/>
              <a:t>() +</a:t>
            </a:r>
          </a:p>
          <a:p>
            <a:r>
              <a:rPr lang="en-US" dirty="0"/>
              <a:t>  theme(</a:t>
            </a:r>
            <a:r>
              <a:rPr lang="en-US" dirty="0" err="1"/>
              <a:t>axis.title.x</a:t>
            </a:r>
            <a:r>
              <a:rPr lang="en-US" dirty="0"/>
              <a:t>=</a:t>
            </a:r>
            <a:r>
              <a:rPr lang="en-US" dirty="0" err="1"/>
              <a:t>element_blank</a:t>
            </a:r>
            <a:r>
              <a:rPr lang="en-US" dirty="0"/>
              <a:t>(),</a:t>
            </a:r>
          </a:p>
          <a:p>
            <a:r>
              <a:rPr lang="en-US" dirty="0"/>
              <a:t>        </a:t>
            </a:r>
            <a:r>
              <a:rPr lang="en-US" dirty="0" err="1"/>
              <a:t>axis.text.x</a:t>
            </a:r>
            <a:r>
              <a:rPr lang="en-US" dirty="0"/>
              <a:t>=</a:t>
            </a:r>
            <a:r>
              <a:rPr lang="en-US" dirty="0" err="1"/>
              <a:t>element_blank</a:t>
            </a:r>
            <a:r>
              <a:rPr lang="en-US" dirty="0"/>
              <a:t>(),</a:t>
            </a:r>
          </a:p>
          <a:p>
            <a:r>
              <a:rPr lang="en-US" dirty="0"/>
              <a:t>        </a:t>
            </a:r>
            <a:r>
              <a:rPr lang="en-US" dirty="0" err="1"/>
              <a:t>axis.ticks.x</a:t>
            </a:r>
            <a:r>
              <a:rPr lang="en-US" dirty="0"/>
              <a:t>=</a:t>
            </a:r>
            <a:r>
              <a:rPr lang="en-US" dirty="0" err="1"/>
              <a:t>element_blank</a:t>
            </a:r>
            <a:r>
              <a:rPr lang="en-US" dirty="0"/>
              <a:t>(),</a:t>
            </a:r>
          </a:p>
          <a:p>
            <a:r>
              <a:rPr lang="en-US" dirty="0"/>
              <a:t>        </a:t>
            </a:r>
            <a:r>
              <a:rPr lang="en-US" dirty="0" err="1"/>
              <a:t>legend.title</a:t>
            </a:r>
            <a:r>
              <a:rPr lang="en-US" dirty="0"/>
              <a:t> = </a:t>
            </a:r>
            <a:r>
              <a:rPr lang="en-US" dirty="0" err="1"/>
              <a:t>element_blank</a:t>
            </a:r>
            <a:r>
              <a:rPr lang="en-US" dirty="0"/>
              <a:t>())+</a:t>
            </a:r>
          </a:p>
          <a:p>
            <a:r>
              <a:rPr lang="en-US" dirty="0"/>
              <a:t>  </a:t>
            </a:r>
            <a:r>
              <a:rPr lang="en-US" dirty="0" err="1"/>
              <a:t>ylab</a:t>
            </a:r>
            <a:r>
              <a:rPr lang="en-US" dirty="0"/>
              <a:t>("Density (#/m^2)") +</a:t>
            </a:r>
          </a:p>
          <a:p>
            <a:r>
              <a:rPr lang="en-US" dirty="0" err="1"/>
              <a:t>scale_y_continuous</a:t>
            </a:r>
            <a:r>
              <a:rPr lang="en-US" dirty="0"/>
              <a:t>(expand = c(0, 0))</a:t>
            </a:r>
          </a:p>
          <a:p>
            <a:endParaRPr lang="en-US" dirty="0"/>
          </a:p>
          <a:p>
            <a:r>
              <a:rPr lang="en-US" dirty="0"/>
              <a:t>#combine the plots</a:t>
            </a:r>
          </a:p>
          <a:p>
            <a:r>
              <a:rPr lang="en-US" dirty="0"/>
              <a:t>layout&lt;-</a:t>
            </a:r>
          </a:p>
          <a:p>
            <a:r>
              <a:rPr lang="en-US" dirty="0"/>
              <a:t>  "A</a:t>
            </a:r>
          </a:p>
          <a:p>
            <a:r>
              <a:rPr lang="en-US" dirty="0"/>
              <a:t>   B"</a:t>
            </a:r>
          </a:p>
          <a:p>
            <a:endParaRPr lang="en-US" dirty="0"/>
          </a:p>
          <a:p>
            <a:r>
              <a:rPr lang="en-US" dirty="0" err="1"/>
              <a:t>rel.plot</a:t>
            </a:r>
            <a:r>
              <a:rPr lang="en-US" dirty="0"/>
              <a:t> + </a:t>
            </a:r>
            <a:r>
              <a:rPr lang="en-US" dirty="0" err="1"/>
              <a:t>harp.plot</a:t>
            </a:r>
            <a:r>
              <a:rPr lang="en-US" dirty="0"/>
              <a:t> +</a:t>
            </a:r>
            <a:r>
              <a:rPr lang="en-US" dirty="0" err="1"/>
              <a:t>plot_layout</a:t>
            </a:r>
            <a:r>
              <a:rPr lang="en-US" dirty="0"/>
              <a:t>(design = layout)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2E5A0-ED37-43DB-94C3-BEB2BBC7FA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30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that the really significant points from the original </a:t>
            </a:r>
            <a:r>
              <a:rPr lang="en-US" dirty="0" err="1"/>
              <a:t>Porzio</a:t>
            </a:r>
            <a:r>
              <a:rPr lang="en-US" dirty="0"/>
              <a:t> figure were how greatly the representation from the different phyla changed across the 3 varying pH sites. The individual species information was also important, but was sort of a subset of the information and could be overloaded without the summary information from panel B in this figure. I wanted it to be clear which species were represented from each phylum so I split them up in the figure in panel C, and colored the species names. I found it difficult to compare color depth across different colors so I made relative abundance be in grey for all. In this way you can see which species were significant contributors to counts in each region, as a subset of the summary information in figure B. In order to do this I chose to make 3 separate </a:t>
            </a:r>
            <a:r>
              <a:rPr lang="en-US" dirty="0" err="1"/>
              <a:t>dataframes</a:t>
            </a:r>
            <a:r>
              <a:rPr lang="en-US" dirty="0"/>
              <a:t> of the different values for Phylum factor. </a:t>
            </a:r>
          </a:p>
          <a:p>
            <a:r>
              <a:rPr lang="en-US" dirty="0"/>
              <a:t>[for example: </a:t>
            </a:r>
            <a:r>
              <a:rPr lang="en-US" dirty="0" err="1"/>
              <a:t>RedPorz</a:t>
            </a:r>
            <a:r>
              <a:rPr lang="en-US" dirty="0"/>
              <a:t> &lt;- </a:t>
            </a:r>
            <a:r>
              <a:rPr lang="en-US" dirty="0" err="1"/>
              <a:t>PorzioLong</a:t>
            </a:r>
            <a:r>
              <a:rPr lang="en-US" dirty="0"/>
              <a:t>[</a:t>
            </a:r>
            <a:r>
              <a:rPr lang="en-US" dirty="0" err="1"/>
              <a:t>PorzioLong$Phylum</a:t>
            </a:r>
            <a:r>
              <a:rPr lang="en-US" dirty="0"/>
              <a:t>=="(R)",]] Getting them all to be equal spaced out (rather than 3 panels of equal size, but varying widths between species rows) took some trial and error but my final grid was: </a:t>
            </a:r>
          </a:p>
          <a:p>
            <a:r>
              <a:rPr lang="en-US" dirty="0"/>
              <a:t>p2 &lt;- </a:t>
            </a:r>
            <a:r>
              <a:rPr lang="en-US" dirty="0" err="1"/>
              <a:t>plot_grid</a:t>
            </a:r>
            <a:r>
              <a:rPr lang="en-US" dirty="0"/>
              <a:t>(</a:t>
            </a:r>
            <a:r>
              <a:rPr lang="en-US" dirty="0" err="1"/>
              <a:t>rp</a:t>
            </a:r>
            <a:r>
              <a:rPr lang="en-US" dirty="0"/>
              <a:t>, </a:t>
            </a:r>
            <a:r>
              <a:rPr lang="en-US" dirty="0" err="1"/>
              <a:t>gp</a:t>
            </a:r>
            <a:r>
              <a:rPr lang="en-US" dirty="0"/>
              <a:t>, bp, align = "</a:t>
            </a:r>
            <a:r>
              <a:rPr lang="en-US" dirty="0" err="1"/>
              <a:t>hv</a:t>
            </a:r>
            <a:r>
              <a:rPr lang="en-US" dirty="0"/>
              <a:t>", axis="</a:t>
            </a:r>
            <a:r>
              <a:rPr lang="en-US" dirty="0" err="1"/>
              <a:t>tblr</a:t>
            </a:r>
            <a:r>
              <a:rPr lang="en-US" dirty="0"/>
              <a:t>", </a:t>
            </a:r>
            <a:r>
              <a:rPr lang="en-US" dirty="0" err="1"/>
              <a:t>rel_heights</a:t>
            </a:r>
            <a:r>
              <a:rPr lang="en-US" dirty="0"/>
              <a:t> = c(18,4,10), </a:t>
            </a:r>
            <a:r>
              <a:rPr lang="en-US" dirty="0" err="1"/>
              <a:t>nrow</a:t>
            </a:r>
            <a:r>
              <a:rPr lang="en-US" dirty="0"/>
              <a:t>=3) #where </a:t>
            </a:r>
            <a:r>
              <a:rPr lang="en-US" dirty="0" err="1"/>
              <a:t>rp</a:t>
            </a:r>
            <a:r>
              <a:rPr lang="en-US" dirty="0"/>
              <a:t> is red algae, </a:t>
            </a:r>
            <a:r>
              <a:rPr lang="en-US" dirty="0" err="1"/>
              <a:t>gp</a:t>
            </a:r>
            <a:r>
              <a:rPr lang="en-US" dirty="0"/>
              <a:t> is green algae and bp is brown algae</a:t>
            </a:r>
          </a:p>
          <a:p>
            <a:r>
              <a:rPr lang="en-US" dirty="0"/>
              <a:t>p1p &lt;- </a:t>
            </a:r>
            <a:r>
              <a:rPr lang="en-US" dirty="0" err="1"/>
              <a:t>plot_grid</a:t>
            </a:r>
            <a:r>
              <a:rPr lang="en-US" dirty="0"/>
              <a:t>(NULL, p1)   </a:t>
            </a:r>
          </a:p>
          <a:p>
            <a:endParaRPr lang="en-US" dirty="0"/>
          </a:p>
          <a:p>
            <a:r>
              <a:rPr lang="en-US" dirty="0"/>
              <a:t>pall&lt;-</a:t>
            </a:r>
            <a:r>
              <a:rPr lang="en-US" dirty="0" err="1"/>
              <a:t>plot_grid</a:t>
            </a:r>
            <a:r>
              <a:rPr lang="en-US" dirty="0"/>
              <a:t>(p1p, p2, </a:t>
            </a:r>
            <a:r>
              <a:rPr lang="en-US" dirty="0" err="1"/>
              <a:t>nrow</a:t>
            </a:r>
            <a:r>
              <a:rPr lang="en-US" dirty="0"/>
              <a:t>=2)</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E7993-0F57-2E41-B149-8B59564E85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88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major summary graph of my work. My project is using a novel molecular technique to pair viruses with hosts in metagenomic data. We cluster metagenomic data (</a:t>
            </a:r>
            <a:r>
              <a:rPr lang="en-US" dirty="0" err="1"/>
              <a:t>dna</a:t>
            </a:r>
            <a:r>
              <a:rPr lang="en-US" dirty="0"/>
              <a:t> sequences) and find clusters that contain both microbial </a:t>
            </a:r>
            <a:r>
              <a:rPr lang="en-US" dirty="0" err="1"/>
              <a:t>dna</a:t>
            </a:r>
            <a:r>
              <a:rPr lang="en-US" dirty="0"/>
              <a:t> and viral </a:t>
            </a:r>
            <a:r>
              <a:rPr lang="en-US" dirty="0" err="1"/>
              <a:t>dna</a:t>
            </a:r>
            <a:r>
              <a:rPr lang="en-US" dirty="0"/>
              <a:t>. It’s hard to say that a cluster is one complete genome, so in order to avoid that I’ve applied some filtration metrics (viruses at least 10,000 </a:t>
            </a:r>
            <a:r>
              <a:rPr lang="en-US" dirty="0" err="1"/>
              <a:t>basepairs</a:t>
            </a:r>
            <a:r>
              <a:rPr lang="en-US" dirty="0"/>
              <a:t> and host sequence that sums to at least a million </a:t>
            </a:r>
            <a:r>
              <a:rPr lang="en-US" dirty="0" err="1"/>
              <a:t>basepairs</a:t>
            </a:r>
            <a:r>
              <a:rPr lang="en-US" dirty="0"/>
              <a:t>) in order to say just how many novel virus host pairs were discovered. You generally get a picture of how big clusters are and how much virus we found in them. The data is heavily scrunched by the margins, but the most important information is the general spread, and the dots that pass the filtration metrics. Therefore there is a summary graph to the right that counts every dot that met those metrics. The hardest part about this graph was getting colors right. I had to define a specific palette that I wanted, where colors across a supergroup were similar and very different phyla had very different colors. I therefore had to just determine how many items were in a phyla and create a palette for them. Additionally I wanted Orders (the multiple taxa within a given phyla, for example all those purple bars are all proteobacteria but are different orders of proteobacteria) to be explicitly stated, but without drowning out the viewer in different qualitative colors. We can see that proteobacteria dominate, but we also get the specific information about which proteobacteria are represented. </a:t>
            </a:r>
          </a:p>
          <a:p>
            <a:endParaRPr lang="en-US" dirty="0"/>
          </a:p>
          <a:p>
            <a:r>
              <a:rPr lang="en-US" dirty="0"/>
              <a:t>Additionally I made sub </a:t>
            </a:r>
            <a:r>
              <a:rPr lang="en-US" dirty="0" err="1"/>
              <a:t>dataframes</a:t>
            </a:r>
            <a:r>
              <a:rPr lang="en-US" dirty="0"/>
              <a:t> of all clusters that met my filtration cutoff and then used table() to generate counts for the frequency plot in panel B. </a:t>
            </a:r>
          </a:p>
          <a:p>
            <a:r>
              <a:rPr lang="en-US" dirty="0"/>
              <a:t>HoodCanalMeta1M&lt;-</a:t>
            </a:r>
            <a:r>
              <a:rPr lang="en-US" dirty="0" err="1"/>
              <a:t>HoodCanalMeta</a:t>
            </a:r>
            <a:r>
              <a:rPr lang="en-US" dirty="0"/>
              <a:t>[</a:t>
            </a:r>
            <a:r>
              <a:rPr lang="en-US" dirty="0" err="1"/>
              <a:t>HoodCanalMeta$Genome_size</a:t>
            </a:r>
            <a:r>
              <a:rPr lang="en-US" dirty="0"/>
              <a:t>&gt;=1000000,]</a:t>
            </a:r>
          </a:p>
          <a:p>
            <a:r>
              <a:rPr lang="en-US" dirty="0"/>
              <a:t>HoodCanalMeta1M_vir&lt;-HoodCanalMeta1M[HoodCanalMeta1M$Virus.Size&gt;=10000,]</a:t>
            </a:r>
          </a:p>
          <a:p>
            <a:r>
              <a:rPr lang="en-US" dirty="0"/>
              <a:t>counts1M_vir&lt;- table(HoodCanalMeta1M_vir$Order)</a:t>
            </a:r>
          </a:p>
          <a:p>
            <a:r>
              <a:rPr lang="en-US"/>
              <a:t>counts1M_vir_MIN&lt;-counts1M_vir[counts1M_vir&gt;0]</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E7993-0F57-2E41-B149-8B59564E85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16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Reordered the organisms on the y-axis in the order </a:t>
            </a:r>
            <a:r>
              <a:rPr lang="en-US" dirty="0" err="1"/>
              <a:t>Porzio</a:t>
            </a:r>
            <a:r>
              <a:rPr lang="en-US" dirty="0"/>
              <a:t> used (to show percent coverage increasing in more acidic environments towards the bottom. I used factor() then manually inputted all the organisms names in the order </a:t>
            </a:r>
            <a:r>
              <a:rPr lang="en-US" dirty="0" err="1"/>
              <a:t>porzio</a:t>
            </a:r>
            <a:r>
              <a:rPr lang="en-US" dirty="0"/>
              <a:t> used. This seemed like a long way of doing something that should be easy so if anyone else knows how to do this in a better way please share</a:t>
            </a:r>
          </a:p>
          <a:p>
            <a:pPr marL="171450" indent="-171450">
              <a:buFont typeface="Arial" panose="020B0604020202020204" pitchFamily="34" charset="0"/>
              <a:buChar char="•"/>
            </a:pPr>
            <a:r>
              <a:rPr lang="en-US" dirty="0"/>
              <a:t>Italicized the organism names by saving the correct text specifications - </a:t>
            </a:r>
            <a:r>
              <a:rPr lang="en-US" dirty="0" err="1"/>
              <a:t>y_axis_text</a:t>
            </a:r>
            <a:r>
              <a:rPr lang="en-US" dirty="0"/>
              <a:t> = </a:t>
            </a:r>
            <a:r>
              <a:rPr lang="en-US" dirty="0" err="1"/>
              <a:t>element_text</a:t>
            </a:r>
            <a:r>
              <a:rPr lang="en-US" dirty="0"/>
              <a:t>(face = "italic", size = 10) and then added it the plot using theme(</a:t>
            </a:r>
            <a:r>
              <a:rPr lang="en-US" dirty="0" err="1"/>
              <a:t>axis.text.y</a:t>
            </a:r>
            <a:r>
              <a:rPr lang="en-US" dirty="0"/>
              <a:t> = </a:t>
            </a:r>
            <a:r>
              <a:rPr lang="en-US" dirty="0" err="1"/>
              <a:t>y_axis_text</a:t>
            </a:r>
            <a:r>
              <a:rPr lang="en-US" dirty="0"/>
              <a:t>)</a:t>
            </a:r>
          </a:p>
          <a:p>
            <a:pPr marL="171450" indent="-171450">
              <a:buFont typeface="Arial" panose="020B0604020202020204" pitchFamily="34" charset="0"/>
              <a:buChar char="•"/>
            </a:pPr>
            <a:r>
              <a:rPr lang="en-US" dirty="0"/>
              <a:t>Created the heat map using </a:t>
            </a:r>
            <a:r>
              <a:rPr lang="en-US" dirty="0" err="1"/>
              <a:t>geom_tile</a:t>
            </a:r>
            <a:r>
              <a:rPr lang="en-US" dirty="0"/>
              <a:t>(</a:t>
            </a:r>
            <a:r>
              <a:rPr lang="en-US" dirty="0" err="1"/>
              <a:t>aes</a:t>
            </a:r>
            <a:r>
              <a:rPr lang="en-US" dirty="0"/>
              <a:t>(fill = `Percent Cover`))</a:t>
            </a:r>
          </a:p>
          <a:p>
            <a:pPr marL="171450" indent="-171450">
              <a:buFont typeface="Arial" panose="020B0604020202020204" pitchFamily="34" charset="0"/>
              <a:buChar char="•"/>
            </a:pPr>
            <a:r>
              <a:rPr lang="en-US" dirty="0"/>
              <a:t>Used </a:t>
            </a:r>
            <a:r>
              <a:rPr lang="en-US" dirty="0" err="1"/>
              <a:t>scale_fill_gradient</a:t>
            </a:r>
            <a:r>
              <a:rPr lang="en-US" dirty="0"/>
              <a:t>(low = “white”, high = “blue”) to color code heat map</a:t>
            </a:r>
          </a:p>
          <a:p>
            <a:pPr marL="171450" indent="-171450">
              <a:buFont typeface="Arial" panose="020B0604020202020204" pitchFamily="34" charset="0"/>
              <a:buChar char="•"/>
            </a:pPr>
            <a:r>
              <a:rPr lang="en-US" dirty="0"/>
              <a:t>Cant figure out how to add lines describing what the quadrats mean (A-C = 8.0 pH etc.) so help on that would be appreciated.</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3DEEB3-32E8-6741-B4D6-3B72C2DC9C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088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Created bar chart using </a:t>
            </a:r>
            <a:r>
              <a:rPr lang="en-US" dirty="0" err="1"/>
              <a:t>geom_col</a:t>
            </a:r>
            <a:r>
              <a:rPr lang="en-US" dirty="0"/>
              <a:t>() and used position_dodge2(width = 2, preserve = "single”) to create bars of the same width</a:t>
            </a:r>
          </a:p>
          <a:p>
            <a:pPr marL="171450" indent="-171450">
              <a:buFont typeface="Arial" panose="020B0604020202020204" pitchFamily="34" charset="0"/>
              <a:buChar char="•"/>
            </a:pPr>
            <a:r>
              <a:rPr lang="en-US" dirty="0"/>
              <a:t>Reorder the bars using factor() to reorder bars with their geographic location on the bottom map</a:t>
            </a:r>
          </a:p>
          <a:p>
            <a:pPr marL="171450" indent="-171450">
              <a:buFont typeface="Arial" panose="020B0604020202020204" pitchFamily="34" charset="0"/>
              <a:buChar char="•"/>
            </a:pPr>
            <a:r>
              <a:rPr lang="en-US" dirty="0"/>
              <a:t>Created the map by downloading world data for Canada, Russia, United States, etc. and used </a:t>
            </a:r>
            <a:r>
              <a:rPr lang="en-US" dirty="0" err="1"/>
              <a:t>geom_polygon</a:t>
            </a:r>
            <a:r>
              <a:rPr lang="en-US" dirty="0"/>
              <a:t>() to plot them</a:t>
            </a:r>
          </a:p>
          <a:p>
            <a:pPr marL="171450" indent="-171450">
              <a:buFont typeface="Arial" panose="020B0604020202020204" pitchFamily="34" charset="0"/>
              <a:buChar char="•"/>
            </a:pPr>
            <a:r>
              <a:rPr lang="en-US" dirty="0"/>
              <a:t>Saved my latitude/longitude data as a .txt file and then added it to the map using </a:t>
            </a:r>
            <a:r>
              <a:rPr lang="en-US" dirty="0" err="1"/>
              <a:t>geom_point</a:t>
            </a:r>
            <a:r>
              <a:rPr lang="en-US" dirty="0"/>
              <a:t> and colored them by basin</a:t>
            </a:r>
          </a:p>
          <a:p>
            <a:pPr marL="171450" indent="-171450">
              <a:buFont typeface="Arial" panose="020B0604020202020204" pitchFamily="34" charset="0"/>
              <a:buChar char="•"/>
            </a:pPr>
            <a:r>
              <a:rPr lang="en-US" dirty="0"/>
              <a:t>Ex of point code looks like </a:t>
            </a:r>
            <a:r>
              <a:rPr lang="en-US" dirty="0" err="1"/>
              <a:t>geom_point</a:t>
            </a:r>
            <a:r>
              <a:rPr lang="en-US" dirty="0"/>
              <a:t>(data=</a:t>
            </a:r>
            <a:r>
              <a:rPr lang="en-US" dirty="0" err="1"/>
              <a:t>full_set</a:t>
            </a:r>
            <a:r>
              <a:rPr lang="en-US" dirty="0"/>
              <a:t>[(</a:t>
            </a:r>
            <a:r>
              <a:rPr lang="en-US" dirty="0" err="1"/>
              <a:t>full_set$Basin</a:t>
            </a:r>
            <a:r>
              <a:rPr lang="en-US" dirty="0"/>
              <a:t> == "Eastern Bering Sea"),], </a:t>
            </a:r>
            <a:r>
              <a:rPr lang="en-US" dirty="0" err="1"/>
              <a:t>aes</a:t>
            </a:r>
            <a:r>
              <a:rPr lang="en-US" dirty="0"/>
              <a:t>(x=Long_360, y=Latitude),  shape= 19,size = 4, color = BER), thus had to include basin in .txt file in order to plot all the points with similar basin as one color</a:t>
            </a:r>
          </a:p>
          <a:p>
            <a:pPr marL="171450" indent="-171450">
              <a:buFont typeface="Arial" panose="020B0604020202020204" pitchFamily="34" charset="0"/>
              <a:buChar char="•"/>
            </a:pPr>
            <a:r>
              <a:rPr lang="en-US" dirty="0"/>
              <a:t>Used the </a:t>
            </a:r>
            <a:r>
              <a:rPr lang="en-US" dirty="0" err="1"/>
              <a:t>pegas</a:t>
            </a:r>
            <a:r>
              <a:rPr lang="en-US" dirty="0"/>
              <a:t>() package for </a:t>
            </a:r>
            <a:r>
              <a:rPr lang="en-US"/>
              <a:t>haplotype creation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3DEEB3-32E8-6741-B4D6-3B72C2DC9C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712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Graphical</a:t>
            </a:r>
            <a:r>
              <a:rPr lang="en-US" baseline="0" dirty="0"/>
              <a:t> techniques that I learned:</a:t>
            </a:r>
          </a:p>
          <a:p>
            <a:pPr marL="228600" indent="-228600">
              <a:buAutoNum type="arabicParenR"/>
            </a:pPr>
            <a:r>
              <a:rPr lang="en-US" baseline="0" dirty="0"/>
              <a:t>Plot A. I didn’t like that the default plotted points for the values of zero, so for my size call for the points I used ‘size = </a:t>
            </a:r>
            <a:r>
              <a:rPr lang="en-US" baseline="0" dirty="0" err="1"/>
              <a:t>ifelse</a:t>
            </a:r>
            <a:r>
              <a:rPr lang="en-US" baseline="0" dirty="0"/>
              <a:t>(coverage==0, NA, coverage))’ so points are only plotted when the microalgae species was actually in the quadrat sample. Here, zeros in the data plot nothing.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Plot A. Adding the background shaded rectangles. </a:t>
            </a:r>
          </a:p>
          <a:p>
            <a:pPr marL="628650" lvl="1" indent="-171450">
              <a:buFontTx/>
              <a:buChar char="-"/>
            </a:pPr>
            <a:r>
              <a:rPr lang="en-US" baseline="0" dirty="0"/>
              <a:t>I used ‘</a:t>
            </a:r>
            <a:r>
              <a:rPr lang="en-US" dirty="0"/>
              <a:t>annotate("</a:t>
            </a:r>
            <a:r>
              <a:rPr lang="en-US" dirty="0" err="1"/>
              <a:t>rect</a:t>
            </a:r>
            <a:r>
              <a:rPr lang="en-US" dirty="0"/>
              <a:t>", </a:t>
            </a:r>
            <a:r>
              <a:rPr lang="en-US" dirty="0" err="1"/>
              <a:t>xmin</a:t>
            </a:r>
            <a:r>
              <a:rPr lang="en-US" dirty="0"/>
              <a:t> = 0.5, </a:t>
            </a:r>
            <a:r>
              <a:rPr lang="en-US" dirty="0" err="1"/>
              <a:t>xmax</a:t>
            </a:r>
            <a:r>
              <a:rPr lang="en-US" dirty="0"/>
              <a:t> = 9.5, </a:t>
            </a:r>
            <a:r>
              <a:rPr lang="en-US" dirty="0" err="1"/>
              <a:t>ymin</a:t>
            </a:r>
            <a:r>
              <a:rPr lang="en-US" dirty="0"/>
              <a:t> = 0, </a:t>
            </a:r>
            <a:r>
              <a:rPr lang="en-US" dirty="0" err="1"/>
              <a:t>ymax</a:t>
            </a:r>
            <a:r>
              <a:rPr lang="en-US" dirty="0"/>
              <a:t> = 27, alpha = .2, fill = "#78c679")’ (repeat</a:t>
            </a:r>
            <a:r>
              <a:rPr lang="en-US" baseline="0" dirty="0"/>
              <a:t> 2x more times with new </a:t>
            </a:r>
            <a:r>
              <a:rPr lang="en-US" baseline="0" dirty="0" err="1"/>
              <a:t>xmin</a:t>
            </a:r>
            <a:r>
              <a:rPr lang="en-US" baseline="0" dirty="0"/>
              <a:t>, </a:t>
            </a:r>
            <a:r>
              <a:rPr lang="en-US" baseline="0" dirty="0" err="1"/>
              <a:t>xmax</a:t>
            </a:r>
            <a:r>
              <a:rPr lang="en-US" baseline="0" dirty="0"/>
              <a:t>, and fill color.)</a:t>
            </a:r>
          </a:p>
          <a:p>
            <a:pPr marL="628650" lvl="1" indent="-171450">
              <a:buFontTx/>
              <a:buChar char="-"/>
            </a:pPr>
            <a:r>
              <a:rPr lang="en-US" dirty="0"/>
              <a:t>It turns out we </a:t>
            </a:r>
            <a:r>
              <a:rPr lang="en-US" baseline="0" dirty="0"/>
              <a:t>still use x and y values to describe the position of the shaded area in plot, even if the data is categorical on both axis. The lower left point is assumed to be at x = 1, y =1 and each data row is a unit of 1. I expanded the rectangle above the original plot to make room for the pH text as well. </a:t>
            </a:r>
          </a:p>
          <a:p>
            <a:pPr marL="628650" lvl="1" indent="-171450">
              <a:buFontTx/>
              <a:buChar char="-"/>
            </a:pPr>
            <a:r>
              <a:rPr lang="en-US" baseline="0" dirty="0"/>
              <a:t>I added a second call of </a:t>
            </a:r>
            <a:r>
              <a:rPr lang="en-US" baseline="0" dirty="0" err="1"/>
              <a:t>geom_point</a:t>
            </a:r>
            <a:r>
              <a:rPr lang="en-US" baseline="0" dirty="0"/>
              <a:t>() after plotting the rectangles. The rectangles initially were a layer on top of the original points, making the original points faded. However when I moved the </a:t>
            </a:r>
            <a:r>
              <a:rPr lang="en-US" baseline="0" dirty="0" err="1"/>
              <a:t>geom_point</a:t>
            </a:r>
            <a:r>
              <a:rPr lang="en-US" baseline="0" dirty="0"/>
              <a:t>() call to after the rectangle annotation call, I would get an error. So I just added the </a:t>
            </a:r>
            <a:r>
              <a:rPr lang="en-US" baseline="0" dirty="0" err="1"/>
              <a:t>geom_point</a:t>
            </a:r>
            <a:r>
              <a:rPr lang="en-US" baseline="0" dirty="0"/>
              <a:t>() call again, and they are replotted on top of the shaded rectangle. So I plotted each point twice!</a:t>
            </a:r>
          </a:p>
          <a:p>
            <a:pPr marL="628650" lvl="1" indent="-171450">
              <a:buFontTx/>
              <a:buChar char="-"/>
            </a:pPr>
            <a:r>
              <a:rPr lang="en-US" baseline="0" dirty="0"/>
              <a:t>I added an invisible rectangle to plot B so that the y-axis was expanded in the same way as plot A. That way, the tick marks all lined up together nicely.</a:t>
            </a:r>
          </a:p>
          <a:p>
            <a:pPr marL="228600" indent="-228600">
              <a:buAutoNum type="arabicParenR"/>
            </a:pPr>
            <a:r>
              <a:rPr lang="en-US" baseline="0" dirty="0"/>
              <a:t>Pushing two plots next to each other so they could share the axis labels.</a:t>
            </a:r>
          </a:p>
          <a:p>
            <a:pPr marL="628650" lvl="1" indent="-171450">
              <a:buFontTx/>
              <a:buChar char="-"/>
            </a:pPr>
            <a:r>
              <a:rPr lang="en-US" baseline="0" dirty="0"/>
              <a:t>For plot A, I moved the legend to the left and the scale to the right, but then didn’t write the text using ‘theme(</a:t>
            </a:r>
            <a:r>
              <a:rPr lang="en-US" baseline="0" dirty="0" err="1"/>
              <a:t>axis.text.y</a:t>
            </a:r>
            <a:r>
              <a:rPr lang="en-US" baseline="0" dirty="0"/>
              <a:t> = </a:t>
            </a:r>
            <a:r>
              <a:rPr lang="en-US" baseline="0" dirty="0" err="1"/>
              <a:t>element_blank</a:t>
            </a:r>
            <a:r>
              <a:rPr lang="en-US" baseline="0" dirty="0"/>
              <a:t>())’. </a:t>
            </a:r>
          </a:p>
          <a:p>
            <a:pPr marL="628650" lvl="1" indent="-171450">
              <a:buFontTx/>
              <a:buChar char="-"/>
            </a:pPr>
            <a:r>
              <a:rPr lang="en-US" baseline="0" dirty="0"/>
              <a:t>For plot B, I changed the left margin to -30 (-30, expanded it to the left) with ‘theme(</a:t>
            </a:r>
            <a:r>
              <a:rPr lang="en-US" baseline="0" dirty="0" err="1"/>
              <a:t>plot.margin</a:t>
            </a:r>
            <a:r>
              <a:rPr lang="en-US" baseline="0" dirty="0"/>
              <a:t> = margin(t=0,r = 0,b =0,l = -30)’ I believe these values are pixels, and so it was trial and error related to the size I wanted the plot and the distance from plot A.</a:t>
            </a:r>
          </a:p>
          <a:p>
            <a:pPr marL="628650" lvl="1" indent="-171450">
              <a:buFontTx/>
              <a:buChar char="-"/>
            </a:pPr>
            <a:r>
              <a:rPr lang="en-US" baseline="0" dirty="0"/>
              <a:t>I used ‘theme(</a:t>
            </a:r>
            <a:r>
              <a:rPr lang="en-US" baseline="0" dirty="0" err="1"/>
              <a:t>axis.text.y</a:t>
            </a:r>
            <a:r>
              <a:rPr lang="en-US" baseline="0" dirty="0"/>
              <a:t> = </a:t>
            </a:r>
            <a:r>
              <a:rPr lang="en-US" baseline="0" dirty="0" err="1"/>
              <a:t>element_text</a:t>
            </a:r>
            <a:r>
              <a:rPr lang="en-US" baseline="0" dirty="0"/>
              <a:t>(</a:t>
            </a:r>
            <a:r>
              <a:rPr lang="en-US" baseline="0" dirty="0" err="1"/>
              <a:t>hjust</a:t>
            </a:r>
            <a:r>
              <a:rPr lang="en-US" baseline="0" dirty="0"/>
              <a:t>=.5,face = "italic"))’ to center justify (the </a:t>
            </a:r>
            <a:r>
              <a:rPr lang="en-US" baseline="0" dirty="0" err="1"/>
              <a:t>hjust</a:t>
            </a:r>
            <a:r>
              <a:rPr lang="en-US" baseline="0" dirty="0"/>
              <a:t> scale is from 0-1, left-right, so .5 means center) and italicize the macroalgae labels.</a:t>
            </a:r>
          </a:p>
          <a:p>
            <a:pPr marL="628650" lvl="1" indent="-171450">
              <a:buFontTx/>
              <a:buChar char="-"/>
            </a:pPr>
            <a:r>
              <a:rPr lang="en-US" baseline="0" dirty="0"/>
              <a:t>When I put plot A and B together, I wanted the labels A and B near the actual plot area, so I used ‘</a:t>
            </a:r>
            <a:r>
              <a:rPr lang="en-US" baseline="0" dirty="0" err="1"/>
              <a:t>plot_grid</a:t>
            </a:r>
            <a:r>
              <a:rPr lang="en-US" baseline="0" dirty="0"/>
              <a:t>(</a:t>
            </a:r>
            <a:r>
              <a:rPr lang="en-US" baseline="0" dirty="0" err="1"/>
              <a:t>label_x</a:t>
            </a:r>
            <a:r>
              <a:rPr lang="en-US" baseline="0" dirty="0"/>
              <a:t> = c(.15,.25))’ to move the labels along the x axis away from where they naturally would be.</a:t>
            </a:r>
          </a:p>
          <a:p>
            <a:pPr marL="0" lvl="0" indent="0">
              <a:buFontTx/>
              <a:buNone/>
            </a:pPr>
            <a:r>
              <a:rPr lang="en-US" baseline="0" dirty="0"/>
              <a:t>4)   I used gifmaker.me to make this gif that bounces between two versions of the plot, with vs without gridlines (only works in ppt slideshow mode). I took my original ‘plot + theme(</a:t>
            </a:r>
            <a:r>
              <a:rPr lang="en-US" baseline="0" dirty="0" err="1"/>
              <a:t>panel.grid.major</a:t>
            </a:r>
            <a:r>
              <a:rPr lang="en-US" baseline="0" dirty="0"/>
              <a:t> = </a:t>
            </a:r>
            <a:r>
              <a:rPr lang="en-US" baseline="0" dirty="0" err="1"/>
              <a:t>element_blank</a:t>
            </a:r>
            <a:r>
              <a:rPr lang="en-US" baseline="0" dirty="0"/>
              <a:t>)’ to ensure everything else stayed the exact same. I don’t know whether I prefer with or without gridlines. What do you prefer?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EDBB2-3D69-4D14-8EDA-B2515C8796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369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Calibri" panose="020F0502020204030204" pitchFamily="34" charset="0"/>
                <a:cs typeface="Times New Roman" panose="02020603050405020304" pitchFamily="18" charset="0"/>
              </a:rPr>
              <a:t>NOTE: When fish consume prey, the </a:t>
            </a:r>
            <a:r>
              <a:rPr lang="en-US" sz="1200" b="1" dirty="0">
                <a:latin typeface="Calibri" panose="020F0502020204030204" pitchFamily="34" charset="0"/>
                <a:ea typeface="Calibri" panose="020F0502020204030204" pitchFamily="34" charset="0"/>
                <a:cs typeface="Times New Roman" panose="02020603050405020304" pitchFamily="18" charset="0"/>
              </a:rPr>
              <a:t>carbon</a:t>
            </a:r>
            <a:r>
              <a:rPr lang="en-US" sz="1200" dirty="0">
                <a:latin typeface="Calibri" panose="020F0502020204030204" pitchFamily="34" charset="0"/>
                <a:ea typeface="Calibri" panose="020F0502020204030204" pitchFamily="34" charset="0"/>
                <a:cs typeface="Times New Roman" panose="02020603050405020304" pitchFamily="18" charset="0"/>
              </a:rPr>
              <a:t> assimilates into their tissue and takes on extra neutrons in away that reflects the prey, however the body tissue tends to hang onto the </a:t>
            </a:r>
            <a:r>
              <a:rPr lang="en-US" sz="1200" b="1" dirty="0">
                <a:latin typeface="Calibri" panose="020F0502020204030204" pitchFamily="34" charset="0"/>
                <a:ea typeface="Calibri" panose="020F0502020204030204" pitchFamily="34" charset="0"/>
                <a:cs typeface="Times New Roman" panose="02020603050405020304" pitchFamily="18" charset="0"/>
              </a:rPr>
              <a:t>nitrogen</a:t>
            </a:r>
            <a:r>
              <a:rPr lang="en-US" sz="1200" dirty="0">
                <a:latin typeface="Calibri" panose="020F0502020204030204" pitchFamily="34" charset="0"/>
                <a:ea typeface="Calibri" panose="020F0502020204030204" pitchFamily="34" charset="0"/>
                <a:cs typeface="Times New Roman" panose="02020603050405020304" pitchFamily="18" charset="0"/>
              </a:rPr>
              <a:t> compounds with the extra neutrons and excretes the normal nitrogen. So nitrogen in the tissue of an organism always has more nitrogen with an extra neutron (nitrogen-15) than the prey, a value that is then adjusted. That adjustment is called a Trophic Enrichment Factor (TEF).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plot is created in base R.</a:t>
            </a:r>
            <a:r>
              <a:rPr lang="en-US" baseline="0" dirty="0"/>
              <a:t> O</a:t>
            </a:r>
            <a:r>
              <a:rPr lang="en-US" dirty="0"/>
              <a:t>ne</a:t>
            </a:r>
            <a:r>
              <a:rPr lang="en-US" baseline="0" dirty="0"/>
              <a:t> of my takeaways of working with both systems is the miracle that is “</a:t>
            </a:r>
            <a:r>
              <a:rPr lang="en-US" baseline="0" dirty="0" err="1"/>
              <a:t>facet_wrap</a:t>
            </a:r>
            <a:r>
              <a:rPr lang="en-US" baseline="0" dirty="0"/>
              <a:t>()” in </a:t>
            </a:r>
            <a:r>
              <a:rPr lang="en-US" baseline="0" dirty="0" err="1"/>
              <a:t>ggplot</a:t>
            </a:r>
            <a:r>
              <a:rPr lang="en-US" baseline="0" dirty="0"/>
              <a:t>. In base R, to create these 16 panels, I created a loop that goes through data each lake one at a time, but to get the axis different for four types of plots (y only, x only, x and y, and none) I had to write several if-else statements (about 15 lines of code). </a:t>
            </a:r>
            <a:r>
              <a:rPr lang="en-US" baseline="0" dirty="0" err="1"/>
              <a:t>Facet_wrap</a:t>
            </a:r>
            <a:r>
              <a:rPr lang="en-US" baseline="0" dirty="0"/>
              <a:t>() is mind blowing in this regard.</a:t>
            </a:r>
          </a:p>
          <a:p>
            <a:endParaRPr lang="en-US" baseline="0" dirty="0"/>
          </a:p>
          <a:p>
            <a:r>
              <a:rPr lang="en-US" baseline="0" dirty="0"/>
              <a:t>I am working to create a similar plot with </a:t>
            </a:r>
            <a:r>
              <a:rPr lang="en-US" baseline="0" dirty="0" err="1"/>
              <a:t>ggplot</a:t>
            </a:r>
            <a:r>
              <a:rPr lang="en-US" baseline="0" dirty="0"/>
              <a:t>, but a few things have not been ironed out. For example, in base I’m comfortable plotting and doing calculations simultaneously (</a:t>
            </a:r>
            <a:r>
              <a:rPr lang="en-US" baseline="0" dirty="0" err="1"/>
              <a:t>ie</a:t>
            </a:r>
            <a:r>
              <a:rPr lang="en-US" baseline="0" dirty="0"/>
              <a:t>, means and </a:t>
            </a:r>
            <a:r>
              <a:rPr lang="en-US" baseline="0" dirty="0" err="1"/>
              <a:t>sd</a:t>
            </a:r>
            <a:r>
              <a:rPr lang="en-US" baseline="0" dirty="0"/>
              <a:t> for plants, or trophic adjustments for fish). Also, I’m creating hulls based on the vertices of the calculations. It is straightforward to handle different </a:t>
            </a:r>
            <a:r>
              <a:rPr lang="en-US" baseline="0" dirty="0" err="1"/>
              <a:t>dataframes</a:t>
            </a:r>
            <a:r>
              <a:rPr lang="en-US" baseline="0" dirty="0"/>
              <a:t> differently in base, as I work on layers of a plot. </a:t>
            </a:r>
          </a:p>
          <a:p>
            <a:endParaRPr lang="en-US" baseline="0" dirty="0"/>
          </a:p>
          <a:p>
            <a:r>
              <a:rPr lang="en-US" baseline="0" dirty="0"/>
              <a:t>I’m struggling to do different things with different types of data in </a:t>
            </a:r>
            <a:r>
              <a:rPr lang="en-US" baseline="0" dirty="0" err="1"/>
              <a:t>ggplot</a:t>
            </a:r>
            <a:r>
              <a:rPr lang="en-US" baseline="0" dirty="0"/>
              <a:t>(). I trust it will come, but the first big realization is that my original data needs to be in one giant </a:t>
            </a:r>
            <a:r>
              <a:rPr lang="en-US" baseline="0" dirty="0" err="1"/>
              <a:t>dataframe</a:t>
            </a:r>
            <a:r>
              <a:rPr lang="en-US" baseline="0" dirty="0"/>
              <a:t>, which is a new approach and different starting point.</a:t>
            </a:r>
          </a:p>
          <a:p>
            <a:endParaRPr lang="en-US" baseline="0" dirty="0"/>
          </a:p>
          <a:p>
            <a:r>
              <a:rPr lang="en-US" sz="1200" dirty="0">
                <a:latin typeface="Calibri" panose="020F0502020204030204" pitchFamily="34" charset="0"/>
                <a:ea typeface="Calibri" panose="020F0502020204030204" pitchFamily="34" charset="0"/>
                <a:cs typeface="Times New Roman" panose="02020603050405020304" pitchFamily="18" charset="0"/>
              </a:rPr>
              <a:t>Comment: Each panel is called an isotope biplot and for my research, an isotope biplot for each lake is expected, even if the plot ends up in the supplementary materials of a publication. My goal is to get as much “required” information into as clean of a space as possible.</a:t>
            </a:r>
          </a:p>
          <a:p>
            <a:endParaRPr lang="en-US" sz="1200" dirty="0">
              <a:latin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EDBB2-3D69-4D14-8EDA-B2515C8796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72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out trying to do these as a 2x2 square, but the map axes weren't aligning well, and Trevor suggested I just put the map above the three donut charts, which makes more sense.</a:t>
            </a:r>
          </a:p>
          <a:p>
            <a:endParaRPr lang="en-US" dirty="0"/>
          </a:p>
          <a:p>
            <a:r>
              <a:rPr lang="en-US" dirty="0"/>
              <a:t>#Basic </a:t>
            </a:r>
            <a:r>
              <a:rPr lang="en-US" dirty="0" err="1"/>
              <a:t>chloropleth</a:t>
            </a:r>
            <a:r>
              <a:rPr lang="en-US" dirty="0"/>
              <a:t> map with shading by state for respondents</a:t>
            </a:r>
          </a:p>
          <a:p>
            <a:endParaRPr lang="en-US" dirty="0"/>
          </a:p>
          <a:p>
            <a:r>
              <a:rPr lang="en-US" dirty="0"/>
              <a:t>library(</a:t>
            </a:r>
            <a:r>
              <a:rPr lang="en-US" dirty="0" err="1"/>
              <a:t>plyr</a:t>
            </a:r>
            <a:r>
              <a:rPr lang="en-US" dirty="0"/>
              <a:t>)</a:t>
            </a:r>
          </a:p>
          <a:p>
            <a:r>
              <a:rPr lang="en-US" dirty="0"/>
              <a:t>library(dplyr)</a:t>
            </a:r>
          </a:p>
          <a:p>
            <a:r>
              <a:rPr lang="en-US" dirty="0"/>
              <a:t>library(ggplot2)</a:t>
            </a:r>
          </a:p>
          <a:p>
            <a:r>
              <a:rPr lang="en-US" dirty="0"/>
              <a:t>library(</a:t>
            </a:r>
            <a:r>
              <a:rPr lang="en-US" dirty="0" err="1"/>
              <a:t>zipcode</a:t>
            </a:r>
            <a:r>
              <a:rPr lang="en-US" dirty="0"/>
              <a:t>)</a:t>
            </a:r>
          </a:p>
          <a:p>
            <a:r>
              <a:rPr lang="en-US" dirty="0"/>
              <a:t>library(</a:t>
            </a:r>
            <a:r>
              <a:rPr lang="en-US" dirty="0" err="1"/>
              <a:t>tidyverse</a:t>
            </a:r>
            <a:r>
              <a:rPr lang="en-US" dirty="0"/>
              <a:t>)</a:t>
            </a:r>
          </a:p>
          <a:p>
            <a:r>
              <a:rPr lang="en-US" dirty="0"/>
              <a:t>library(maps)</a:t>
            </a:r>
          </a:p>
          <a:p>
            <a:r>
              <a:rPr lang="en-US" dirty="0"/>
              <a:t>library(</a:t>
            </a:r>
            <a:r>
              <a:rPr lang="en-US" dirty="0" err="1"/>
              <a:t>viridis</a:t>
            </a:r>
            <a:r>
              <a:rPr lang="en-US" dirty="0"/>
              <a:t>)</a:t>
            </a:r>
          </a:p>
          <a:p>
            <a:r>
              <a:rPr lang="en-US" dirty="0"/>
              <a:t>library(grid)</a:t>
            </a:r>
          </a:p>
          <a:p>
            <a:r>
              <a:rPr lang="en-US" dirty="0"/>
              <a:t>library(</a:t>
            </a:r>
            <a:r>
              <a:rPr lang="en-US" dirty="0" err="1"/>
              <a:t>albersusa</a:t>
            </a:r>
            <a:r>
              <a:rPr lang="en-US" dirty="0"/>
              <a:t>)</a:t>
            </a:r>
          </a:p>
          <a:p>
            <a:r>
              <a:rPr lang="en-US" dirty="0"/>
              <a:t>library(</a:t>
            </a:r>
            <a:r>
              <a:rPr lang="en-US" dirty="0" err="1"/>
              <a:t>ggthemes</a:t>
            </a:r>
            <a:r>
              <a:rPr lang="en-US" dirty="0"/>
              <a:t>)</a:t>
            </a:r>
          </a:p>
          <a:p>
            <a:endParaRPr lang="en-US" dirty="0"/>
          </a:p>
          <a:p>
            <a:r>
              <a:rPr lang="en-US" dirty="0" err="1"/>
              <a:t>mapdata</a:t>
            </a:r>
            <a:r>
              <a:rPr lang="en-US" dirty="0"/>
              <a:t> &lt;- </a:t>
            </a:r>
            <a:r>
              <a:rPr lang="en-US" dirty="0" err="1"/>
              <a:t>read.csv</a:t>
            </a:r>
            <a:r>
              <a:rPr lang="en-US" dirty="0"/>
              <a:t>("5MewnionFORMAP.csv") #just map data</a:t>
            </a:r>
          </a:p>
          <a:p>
            <a:r>
              <a:rPr lang="en-US" dirty="0" err="1"/>
              <a:t>usa</a:t>
            </a:r>
            <a:r>
              <a:rPr lang="en-US" dirty="0"/>
              <a:t> &lt;- </a:t>
            </a:r>
            <a:r>
              <a:rPr lang="en-US" dirty="0" err="1"/>
              <a:t>usa_sf</a:t>
            </a:r>
            <a:r>
              <a:rPr lang="en-US" dirty="0"/>
              <a:t>("</a:t>
            </a:r>
            <a:r>
              <a:rPr lang="en-US" dirty="0" err="1"/>
              <a:t>aeqd</a:t>
            </a:r>
            <a:r>
              <a:rPr lang="en-US" dirty="0"/>
              <a:t>") #state outlines map</a:t>
            </a:r>
          </a:p>
          <a:p>
            <a:r>
              <a:rPr lang="en-US" dirty="0" err="1"/>
              <a:t>mapdata</a:t>
            </a:r>
            <a:r>
              <a:rPr lang="en-US" dirty="0"/>
              <a:t> &lt;- </a:t>
            </a:r>
            <a:r>
              <a:rPr lang="en-US" dirty="0" err="1"/>
              <a:t>left_join</a:t>
            </a:r>
            <a:r>
              <a:rPr lang="en-US" dirty="0"/>
              <a:t>(</a:t>
            </a:r>
            <a:r>
              <a:rPr lang="en-US" dirty="0" err="1"/>
              <a:t>mapdata,usa,by</a:t>
            </a:r>
            <a:r>
              <a:rPr lang="en-US" dirty="0"/>
              <a:t>=c("</a:t>
            </a:r>
            <a:r>
              <a:rPr lang="en-US" dirty="0" err="1"/>
              <a:t>name","name</a:t>
            </a:r>
            <a:r>
              <a:rPr lang="en-US" dirty="0"/>
              <a:t>")) #gives error, okay</a:t>
            </a:r>
          </a:p>
          <a:p>
            <a:endParaRPr lang="en-US" dirty="0"/>
          </a:p>
          <a:p>
            <a:r>
              <a:rPr lang="en-US" dirty="0"/>
              <a:t>#count the number of reports by state</a:t>
            </a:r>
          </a:p>
          <a:p>
            <a:r>
              <a:rPr lang="en-US" dirty="0" err="1"/>
              <a:t>reports_per_state</a:t>
            </a:r>
            <a:r>
              <a:rPr lang="en-US" dirty="0"/>
              <a:t> &lt;- </a:t>
            </a:r>
            <a:r>
              <a:rPr lang="en-US" dirty="0" err="1"/>
              <a:t>ddply</a:t>
            </a:r>
            <a:r>
              <a:rPr lang="en-US" dirty="0"/>
              <a:t>(</a:t>
            </a:r>
            <a:r>
              <a:rPr lang="en-US" dirty="0" err="1"/>
              <a:t>mapdata,c</a:t>
            </a:r>
            <a:r>
              <a:rPr lang="en-US" dirty="0"/>
              <a:t>("name"),</a:t>
            </a:r>
            <a:r>
              <a:rPr lang="en-US" dirty="0" err="1"/>
              <a:t>summarize,n</a:t>
            </a:r>
            <a:r>
              <a:rPr lang="en-US" dirty="0"/>
              <a:t>=length(name))</a:t>
            </a:r>
          </a:p>
          <a:p>
            <a:endParaRPr lang="en-US" dirty="0"/>
          </a:p>
          <a:p>
            <a:r>
              <a:rPr lang="en-US" dirty="0"/>
              <a:t>#merge the number of reports</a:t>
            </a:r>
          </a:p>
          <a:p>
            <a:r>
              <a:rPr lang="en-US" dirty="0"/>
              <a:t>states &lt;- </a:t>
            </a:r>
            <a:r>
              <a:rPr lang="en-US" dirty="0" err="1"/>
              <a:t>left_join</a:t>
            </a:r>
            <a:r>
              <a:rPr lang="en-US" dirty="0"/>
              <a:t>(</a:t>
            </a:r>
            <a:r>
              <a:rPr lang="en-US" dirty="0" err="1"/>
              <a:t>mapdata,reports_per_state,by</a:t>
            </a:r>
            <a:r>
              <a:rPr lang="en-US" dirty="0"/>
              <a:t>=c("name"))</a:t>
            </a:r>
          </a:p>
          <a:p>
            <a:endParaRPr lang="en-US" dirty="0"/>
          </a:p>
          <a:p>
            <a:r>
              <a:rPr lang="en-US" dirty="0" err="1"/>
              <a:t>mewnionmap</a:t>
            </a:r>
            <a:r>
              <a:rPr lang="en-US" dirty="0"/>
              <a:t> &lt;- subset(states)</a:t>
            </a:r>
          </a:p>
          <a:p>
            <a:r>
              <a:rPr lang="en-US" dirty="0" err="1"/>
              <a:t>mewnionmap$n</a:t>
            </a:r>
            <a:r>
              <a:rPr lang="en-US" dirty="0"/>
              <a:t>[</a:t>
            </a:r>
            <a:r>
              <a:rPr lang="en-US" dirty="0" err="1"/>
              <a:t>is.na</a:t>
            </a:r>
            <a:r>
              <a:rPr lang="en-US" dirty="0"/>
              <a:t>(</a:t>
            </a:r>
            <a:r>
              <a:rPr lang="en-US" dirty="0" err="1"/>
              <a:t>mewnionmap$n</a:t>
            </a:r>
            <a:r>
              <a:rPr lang="en-US" dirty="0"/>
              <a:t>)] &lt;- 0</a:t>
            </a:r>
          </a:p>
          <a:p>
            <a:endParaRPr lang="en-US" dirty="0"/>
          </a:p>
          <a:p>
            <a:r>
              <a:rPr lang="en-US" dirty="0"/>
              <a:t>#Mewnion plot purple</a:t>
            </a:r>
          </a:p>
          <a:p>
            <a:r>
              <a:rPr lang="en-US" dirty="0"/>
              <a:t>respondents &lt;- </a:t>
            </a:r>
            <a:r>
              <a:rPr lang="en-US" dirty="0" err="1"/>
              <a:t>ggplot</a:t>
            </a:r>
            <a:r>
              <a:rPr lang="en-US" dirty="0"/>
              <a:t>()+</a:t>
            </a:r>
          </a:p>
          <a:p>
            <a:r>
              <a:rPr lang="en-US" dirty="0"/>
              <a:t>  </a:t>
            </a:r>
            <a:r>
              <a:rPr lang="en-US" dirty="0" err="1"/>
              <a:t>theme_map</a:t>
            </a:r>
            <a:r>
              <a:rPr lang="en-US" dirty="0"/>
              <a:t>(</a:t>
            </a:r>
            <a:r>
              <a:rPr lang="en-US" dirty="0" err="1"/>
              <a:t>base_size</a:t>
            </a:r>
            <a:r>
              <a:rPr lang="en-US" dirty="0"/>
              <a:t> = 11) +</a:t>
            </a:r>
          </a:p>
          <a:p>
            <a:r>
              <a:rPr lang="en-US" dirty="0"/>
              <a:t>  </a:t>
            </a:r>
            <a:r>
              <a:rPr lang="en-US" dirty="0" err="1"/>
              <a:t>aes</a:t>
            </a:r>
            <a:r>
              <a:rPr lang="en-US" dirty="0"/>
              <a:t>(geometry = geometry) +</a:t>
            </a:r>
          </a:p>
          <a:p>
            <a:r>
              <a:rPr lang="en-US" dirty="0"/>
              <a:t>  theme(</a:t>
            </a:r>
            <a:r>
              <a:rPr lang="en-US" dirty="0" err="1"/>
              <a:t>legend.background</a:t>
            </a:r>
            <a:r>
              <a:rPr lang="en-US" dirty="0"/>
              <a:t> = </a:t>
            </a:r>
            <a:r>
              <a:rPr lang="en-US" dirty="0" err="1"/>
              <a:t>element_blank</a:t>
            </a:r>
            <a:r>
              <a:rPr lang="en-US" dirty="0"/>
              <a:t>(),</a:t>
            </a:r>
            <a:r>
              <a:rPr lang="en-US" dirty="0" err="1"/>
              <a:t>panel.grid.major</a:t>
            </a:r>
            <a:r>
              <a:rPr lang="en-US" dirty="0"/>
              <a:t>=</a:t>
            </a:r>
            <a:r>
              <a:rPr lang="en-US" dirty="0" err="1"/>
              <a:t>element_line</a:t>
            </a:r>
            <a:r>
              <a:rPr lang="en-US" dirty="0"/>
              <a:t>(</a:t>
            </a:r>
            <a:r>
              <a:rPr lang="en-US" dirty="0" err="1"/>
              <a:t>colour</a:t>
            </a:r>
            <a:r>
              <a:rPr lang="en-US" dirty="0"/>
              <a:t> = "white")) +</a:t>
            </a:r>
          </a:p>
          <a:p>
            <a:r>
              <a:rPr lang="en-US" dirty="0"/>
              <a:t>  </a:t>
            </a:r>
            <a:r>
              <a:rPr lang="en-US" dirty="0" err="1"/>
              <a:t>geom_sf</a:t>
            </a:r>
            <a:r>
              <a:rPr lang="en-US" dirty="0"/>
              <a:t>(data=</a:t>
            </a:r>
            <a:r>
              <a:rPr lang="en-US" dirty="0" err="1"/>
              <a:t>mewnionmap,aes</a:t>
            </a:r>
            <a:r>
              <a:rPr lang="en-US" dirty="0"/>
              <a:t>(fill=</a:t>
            </a:r>
            <a:r>
              <a:rPr lang="en-US" dirty="0" err="1"/>
              <a:t>n,color</a:t>
            </a:r>
            <a:r>
              <a:rPr lang="en-US" dirty="0"/>
              <a:t>=n) )+</a:t>
            </a:r>
          </a:p>
          <a:p>
            <a:r>
              <a:rPr lang="en-US" dirty="0"/>
              <a:t>  </a:t>
            </a:r>
            <a:r>
              <a:rPr lang="en-US" dirty="0" err="1"/>
              <a:t>geom_sf</a:t>
            </a:r>
            <a:r>
              <a:rPr lang="en-US" dirty="0"/>
              <a:t>(</a:t>
            </a:r>
            <a:r>
              <a:rPr lang="en-US" dirty="0" err="1"/>
              <a:t>lwd</a:t>
            </a:r>
            <a:r>
              <a:rPr lang="en-US" dirty="0"/>
              <a:t>=0.2,col="</a:t>
            </a:r>
            <a:r>
              <a:rPr lang="en-US" dirty="0" err="1"/>
              <a:t>black",data</a:t>
            </a:r>
            <a:r>
              <a:rPr lang="en-US" dirty="0"/>
              <a:t>=</a:t>
            </a:r>
            <a:r>
              <a:rPr lang="en-US" dirty="0" err="1"/>
              <a:t>usa,fill</a:t>
            </a:r>
            <a:r>
              <a:rPr lang="en-US" dirty="0"/>
              <a:t>=NA) +</a:t>
            </a:r>
          </a:p>
          <a:p>
            <a:r>
              <a:rPr lang="en-US" dirty="0"/>
              <a:t>  </a:t>
            </a:r>
            <a:r>
              <a:rPr lang="en-US" dirty="0" err="1"/>
              <a:t>scale_fill_continuous</a:t>
            </a:r>
            <a:r>
              <a:rPr lang="en-US" dirty="0"/>
              <a:t>(low="grey85",high="#330066") +</a:t>
            </a:r>
          </a:p>
          <a:p>
            <a:r>
              <a:rPr lang="en-US" dirty="0"/>
              <a:t>  </a:t>
            </a:r>
            <a:r>
              <a:rPr lang="en-US" dirty="0" err="1"/>
              <a:t>scale_color_continuous</a:t>
            </a:r>
            <a:r>
              <a:rPr lang="en-US" dirty="0"/>
              <a:t>(low="grey85",high="#330066") +</a:t>
            </a:r>
          </a:p>
          <a:p>
            <a:r>
              <a:rPr lang="en-US" dirty="0"/>
              <a:t>  theme(</a:t>
            </a:r>
            <a:r>
              <a:rPr lang="en-US" dirty="0" err="1"/>
              <a:t>legend.position</a:t>
            </a:r>
            <a:r>
              <a:rPr lang="en-US" dirty="0"/>
              <a:t> = "right")</a:t>
            </a:r>
          </a:p>
          <a:p>
            <a:r>
              <a:rPr lang="en-US" dirty="0"/>
              <a:t>respondents</a:t>
            </a:r>
          </a:p>
          <a:p>
            <a:endParaRPr lang="en-US" dirty="0"/>
          </a:p>
          <a:p>
            <a:endParaRPr lang="en-US" dirty="0"/>
          </a:p>
          <a:p>
            <a:endParaRPr lang="en-US" dirty="0"/>
          </a:p>
          <a:p>
            <a:endParaRPr lang="en-US" dirty="0"/>
          </a:p>
          <a:p>
            <a:r>
              <a:rPr lang="en-US" dirty="0"/>
              <a:t># Pie charts about organization size</a:t>
            </a:r>
          </a:p>
          <a:p>
            <a:endParaRPr lang="en-US" dirty="0"/>
          </a:p>
          <a:p>
            <a:r>
              <a:rPr lang="en-US" dirty="0"/>
              <a:t>library("ggplot2")</a:t>
            </a:r>
          </a:p>
          <a:p>
            <a:r>
              <a:rPr lang="en-US" dirty="0"/>
              <a:t>library("dplyr")</a:t>
            </a:r>
          </a:p>
          <a:p>
            <a:endParaRPr lang="en-US" dirty="0"/>
          </a:p>
          <a:p>
            <a:r>
              <a:rPr lang="en-US" dirty="0" err="1"/>
              <a:t>mycols</a:t>
            </a:r>
            <a:r>
              <a:rPr lang="en-US" dirty="0"/>
              <a:t> &lt;- c("#ff66ff", "#cc00ff", "#9900cc", "#660099", "#330066") #purple and pink</a:t>
            </a:r>
          </a:p>
          <a:p>
            <a:r>
              <a:rPr lang="en-US" dirty="0" err="1"/>
              <a:t>mycols</a:t>
            </a:r>
            <a:r>
              <a:rPr lang="en-US" dirty="0"/>
              <a:t> &lt;- c("#eacbf8", "#cc99ff", "#9966cc", "#663399", "#330066") #purple</a:t>
            </a:r>
          </a:p>
          <a:p>
            <a:endParaRPr lang="en-US" dirty="0"/>
          </a:p>
          <a:p>
            <a:r>
              <a:rPr lang="en-US" dirty="0" err="1"/>
              <a:t>pie_volunteers</a:t>
            </a:r>
            <a:r>
              <a:rPr lang="en-US" dirty="0"/>
              <a:t> &lt;- </a:t>
            </a:r>
            <a:r>
              <a:rPr lang="en-US" dirty="0" err="1"/>
              <a:t>read.csv</a:t>
            </a:r>
            <a:r>
              <a:rPr lang="en-US" dirty="0"/>
              <a:t>("</a:t>
            </a:r>
            <a:r>
              <a:rPr lang="en-US" dirty="0" err="1"/>
              <a:t>pie_volunteers.csv</a:t>
            </a:r>
            <a:r>
              <a:rPr lang="en-US" dirty="0"/>
              <a:t>")</a:t>
            </a:r>
          </a:p>
          <a:p>
            <a:r>
              <a:rPr lang="en-US" dirty="0" err="1"/>
              <a:t>as.data.frame</a:t>
            </a:r>
            <a:r>
              <a:rPr lang="en-US" dirty="0"/>
              <a:t>(</a:t>
            </a:r>
            <a:r>
              <a:rPr lang="en-US" dirty="0" err="1"/>
              <a:t>pie_volunteers</a:t>
            </a:r>
            <a:r>
              <a:rPr lang="en-US" dirty="0"/>
              <a:t>)</a:t>
            </a:r>
          </a:p>
          <a:p>
            <a:endParaRPr lang="en-US" dirty="0"/>
          </a:p>
          <a:p>
            <a:r>
              <a:rPr lang="en-US" dirty="0" err="1"/>
              <a:t>pie_volunteers</a:t>
            </a:r>
            <a:r>
              <a:rPr lang="en-US" dirty="0"/>
              <a:t> &lt;- </a:t>
            </a:r>
            <a:r>
              <a:rPr lang="en-US" dirty="0" err="1"/>
              <a:t>pie_volunteers</a:t>
            </a:r>
            <a:r>
              <a:rPr lang="en-US" dirty="0"/>
              <a:t> %&gt;%</a:t>
            </a:r>
          </a:p>
          <a:p>
            <a:r>
              <a:rPr lang="en-US" dirty="0"/>
              <a:t>  arrange(desc(Answer)) %&gt;%</a:t>
            </a:r>
          </a:p>
          <a:p>
            <a:r>
              <a:rPr lang="en-US" dirty="0"/>
              <a:t>  mutate(</a:t>
            </a:r>
            <a:r>
              <a:rPr lang="en-US" dirty="0" err="1"/>
              <a:t>lab.ypos</a:t>
            </a:r>
            <a:r>
              <a:rPr lang="en-US" dirty="0"/>
              <a:t> = </a:t>
            </a:r>
            <a:r>
              <a:rPr lang="en-US" dirty="0" err="1"/>
              <a:t>cumsum</a:t>
            </a:r>
            <a:r>
              <a:rPr lang="en-US" dirty="0"/>
              <a:t>(prop) - 0.5*prop)</a:t>
            </a:r>
          </a:p>
          <a:p>
            <a:r>
              <a:rPr lang="en-US" dirty="0" err="1"/>
              <a:t>pie_volunteers</a:t>
            </a:r>
            <a:endParaRPr lang="en-US" dirty="0"/>
          </a:p>
          <a:p>
            <a:endParaRPr lang="en-US" dirty="0"/>
          </a:p>
          <a:p>
            <a:r>
              <a:rPr lang="en-US" dirty="0" err="1"/>
              <a:t>pie_vol</a:t>
            </a:r>
            <a:r>
              <a:rPr lang="en-US" dirty="0"/>
              <a:t> &lt;- </a:t>
            </a:r>
            <a:r>
              <a:rPr lang="en-US" dirty="0" err="1"/>
              <a:t>ggplot</a:t>
            </a:r>
            <a:r>
              <a:rPr lang="en-US" dirty="0"/>
              <a:t>(</a:t>
            </a:r>
            <a:r>
              <a:rPr lang="en-US" dirty="0" err="1"/>
              <a:t>pie_volunteers</a:t>
            </a:r>
            <a:r>
              <a:rPr lang="en-US" dirty="0"/>
              <a:t>, </a:t>
            </a:r>
            <a:r>
              <a:rPr lang="en-US" dirty="0" err="1"/>
              <a:t>aes</a:t>
            </a:r>
            <a:r>
              <a:rPr lang="en-US" dirty="0"/>
              <a:t>(x = 2, y = prop, fill = Answer)) +</a:t>
            </a:r>
          </a:p>
          <a:p>
            <a:r>
              <a:rPr lang="en-US" dirty="0"/>
              <a:t>  </a:t>
            </a:r>
            <a:r>
              <a:rPr lang="en-US" dirty="0" err="1"/>
              <a:t>geom_bar</a:t>
            </a:r>
            <a:r>
              <a:rPr lang="en-US" dirty="0"/>
              <a:t>(stat = "identity", color = "white") +</a:t>
            </a:r>
          </a:p>
          <a:p>
            <a:r>
              <a:rPr lang="en-US" dirty="0"/>
              <a:t>  </a:t>
            </a:r>
            <a:r>
              <a:rPr lang="en-US" dirty="0" err="1"/>
              <a:t>coord_polar</a:t>
            </a:r>
            <a:r>
              <a:rPr lang="en-US" dirty="0"/>
              <a:t>(theta = "y", start = 0)+</a:t>
            </a:r>
          </a:p>
          <a:p>
            <a:r>
              <a:rPr lang="en-US" dirty="0"/>
              <a:t>  </a:t>
            </a:r>
            <a:r>
              <a:rPr lang="en-US" dirty="0" err="1"/>
              <a:t>geom_text</a:t>
            </a:r>
            <a:r>
              <a:rPr lang="en-US" dirty="0"/>
              <a:t>(</a:t>
            </a:r>
            <a:r>
              <a:rPr lang="en-US" dirty="0" err="1"/>
              <a:t>aes</a:t>
            </a:r>
            <a:r>
              <a:rPr lang="en-US" dirty="0"/>
              <a:t>(y = </a:t>
            </a:r>
            <a:r>
              <a:rPr lang="en-US" dirty="0" err="1"/>
              <a:t>lab.ypos</a:t>
            </a:r>
            <a:r>
              <a:rPr lang="en-US" dirty="0"/>
              <a:t>, label = prop), color = "white")+</a:t>
            </a:r>
          </a:p>
          <a:p>
            <a:r>
              <a:rPr lang="en-US" dirty="0"/>
              <a:t>  </a:t>
            </a:r>
            <a:r>
              <a:rPr lang="en-US" dirty="0" err="1"/>
              <a:t>scale_fill_manual</a:t>
            </a:r>
            <a:r>
              <a:rPr lang="en-US" dirty="0"/>
              <a:t>(values = </a:t>
            </a:r>
            <a:r>
              <a:rPr lang="en-US" dirty="0" err="1"/>
              <a:t>mycols</a:t>
            </a:r>
            <a:r>
              <a:rPr lang="en-US" dirty="0"/>
              <a:t>) +</a:t>
            </a:r>
          </a:p>
          <a:p>
            <a:r>
              <a:rPr lang="en-US" dirty="0"/>
              <a:t>  </a:t>
            </a:r>
            <a:r>
              <a:rPr lang="en-US" dirty="0" err="1"/>
              <a:t>theme_void</a:t>
            </a:r>
            <a:r>
              <a:rPr lang="en-US" dirty="0"/>
              <a:t>()+</a:t>
            </a:r>
          </a:p>
          <a:p>
            <a:r>
              <a:rPr lang="en-US" dirty="0"/>
              <a:t>  </a:t>
            </a:r>
            <a:r>
              <a:rPr lang="en-US" dirty="0" err="1"/>
              <a:t>xlim</a:t>
            </a:r>
            <a:r>
              <a:rPr lang="en-US" dirty="0"/>
              <a:t>(0.5, 2.5)</a:t>
            </a:r>
          </a:p>
          <a:p>
            <a:r>
              <a:rPr lang="en-US" dirty="0" err="1"/>
              <a:t>pie_vol</a:t>
            </a:r>
            <a:endParaRPr lang="en-US" dirty="0"/>
          </a:p>
          <a:p>
            <a:endParaRPr lang="en-US" dirty="0"/>
          </a:p>
          <a:p>
            <a:endParaRPr lang="en-US" dirty="0"/>
          </a:p>
          <a:p>
            <a:endParaRPr lang="en-US" dirty="0"/>
          </a:p>
          <a:p>
            <a:r>
              <a:rPr lang="en-US" dirty="0" err="1"/>
              <a:t>pie_employees</a:t>
            </a:r>
            <a:r>
              <a:rPr lang="en-US" dirty="0"/>
              <a:t> &lt;- </a:t>
            </a:r>
            <a:r>
              <a:rPr lang="en-US" dirty="0" err="1"/>
              <a:t>read.csv</a:t>
            </a:r>
            <a:r>
              <a:rPr lang="en-US" dirty="0"/>
              <a:t>("</a:t>
            </a:r>
            <a:r>
              <a:rPr lang="en-US" dirty="0" err="1"/>
              <a:t>pie_employees.csv</a:t>
            </a:r>
            <a:r>
              <a:rPr lang="en-US" dirty="0"/>
              <a:t>")</a:t>
            </a:r>
          </a:p>
          <a:p>
            <a:r>
              <a:rPr lang="en-US" dirty="0" err="1"/>
              <a:t>as.data.frame</a:t>
            </a:r>
            <a:r>
              <a:rPr lang="en-US" dirty="0"/>
              <a:t>(</a:t>
            </a:r>
            <a:r>
              <a:rPr lang="en-US" dirty="0" err="1"/>
              <a:t>pie_employees</a:t>
            </a:r>
            <a:r>
              <a:rPr lang="en-US" dirty="0"/>
              <a:t>)</a:t>
            </a:r>
          </a:p>
          <a:p>
            <a:endParaRPr lang="en-US" dirty="0"/>
          </a:p>
          <a:p>
            <a:r>
              <a:rPr lang="en-US" dirty="0" err="1"/>
              <a:t>pie_employees</a:t>
            </a:r>
            <a:r>
              <a:rPr lang="en-US" dirty="0"/>
              <a:t> &lt;- </a:t>
            </a:r>
            <a:r>
              <a:rPr lang="en-US" dirty="0" err="1"/>
              <a:t>pie_employees</a:t>
            </a:r>
            <a:r>
              <a:rPr lang="en-US" dirty="0"/>
              <a:t> %&gt;%</a:t>
            </a:r>
          </a:p>
          <a:p>
            <a:r>
              <a:rPr lang="en-US" dirty="0"/>
              <a:t>  arrange(desc(Answer)) %&gt;%</a:t>
            </a:r>
          </a:p>
          <a:p>
            <a:r>
              <a:rPr lang="en-US" dirty="0"/>
              <a:t>  mutate(</a:t>
            </a:r>
            <a:r>
              <a:rPr lang="en-US" dirty="0" err="1"/>
              <a:t>lab.ypos</a:t>
            </a:r>
            <a:r>
              <a:rPr lang="en-US" dirty="0"/>
              <a:t> = </a:t>
            </a:r>
            <a:r>
              <a:rPr lang="en-US" dirty="0" err="1"/>
              <a:t>cumsum</a:t>
            </a:r>
            <a:r>
              <a:rPr lang="en-US" dirty="0"/>
              <a:t>(prop) - 0.5*prop)</a:t>
            </a:r>
          </a:p>
          <a:p>
            <a:r>
              <a:rPr lang="en-US" dirty="0" err="1"/>
              <a:t>pie_employees</a:t>
            </a:r>
            <a:endParaRPr lang="en-US" dirty="0"/>
          </a:p>
          <a:p>
            <a:endParaRPr lang="en-US" dirty="0"/>
          </a:p>
          <a:p>
            <a:r>
              <a:rPr lang="en-US" dirty="0" err="1"/>
              <a:t>pie_emp</a:t>
            </a:r>
            <a:r>
              <a:rPr lang="en-US" dirty="0"/>
              <a:t> &lt;- </a:t>
            </a:r>
            <a:r>
              <a:rPr lang="en-US" dirty="0" err="1"/>
              <a:t>ggplot</a:t>
            </a:r>
            <a:r>
              <a:rPr lang="en-US" dirty="0"/>
              <a:t>(</a:t>
            </a:r>
            <a:r>
              <a:rPr lang="en-US" dirty="0" err="1"/>
              <a:t>pie_employees</a:t>
            </a:r>
            <a:r>
              <a:rPr lang="en-US" dirty="0"/>
              <a:t>, </a:t>
            </a:r>
            <a:r>
              <a:rPr lang="en-US" dirty="0" err="1"/>
              <a:t>aes</a:t>
            </a:r>
            <a:r>
              <a:rPr lang="en-US" dirty="0"/>
              <a:t>(x = 2, y = prop, fill = Answer)) +</a:t>
            </a:r>
          </a:p>
          <a:p>
            <a:r>
              <a:rPr lang="en-US" dirty="0"/>
              <a:t>  </a:t>
            </a:r>
            <a:r>
              <a:rPr lang="en-US" dirty="0" err="1"/>
              <a:t>geom_bar</a:t>
            </a:r>
            <a:r>
              <a:rPr lang="en-US" dirty="0"/>
              <a:t>(stat = "identity", color = "white") +</a:t>
            </a:r>
          </a:p>
          <a:p>
            <a:r>
              <a:rPr lang="en-US" dirty="0"/>
              <a:t>  </a:t>
            </a:r>
            <a:r>
              <a:rPr lang="en-US" dirty="0" err="1"/>
              <a:t>coord_polar</a:t>
            </a:r>
            <a:r>
              <a:rPr lang="en-US" dirty="0"/>
              <a:t>(theta = "y", start = 0)+</a:t>
            </a:r>
          </a:p>
          <a:p>
            <a:r>
              <a:rPr lang="en-US" dirty="0"/>
              <a:t>  </a:t>
            </a:r>
            <a:r>
              <a:rPr lang="en-US" dirty="0" err="1"/>
              <a:t>geom_text</a:t>
            </a:r>
            <a:r>
              <a:rPr lang="en-US" dirty="0"/>
              <a:t>(</a:t>
            </a:r>
            <a:r>
              <a:rPr lang="en-US" dirty="0" err="1"/>
              <a:t>aes</a:t>
            </a:r>
            <a:r>
              <a:rPr lang="en-US" dirty="0"/>
              <a:t>(y = </a:t>
            </a:r>
            <a:r>
              <a:rPr lang="en-US" dirty="0" err="1"/>
              <a:t>lab.ypos</a:t>
            </a:r>
            <a:r>
              <a:rPr lang="en-US" dirty="0"/>
              <a:t>, label = prop), color = "white")+</a:t>
            </a:r>
          </a:p>
          <a:p>
            <a:r>
              <a:rPr lang="en-US" dirty="0"/>
              <a:t>  </a:t>
            </a:r>
            <a:r>
              <a:rPr lang="en-US" dirty="0" err="1"/>
              <a:t>scale_fill_manual</a:t>
            </a:r>
            <a:r>
              <a:rPr lang="en-US" dirty="0"/>
              <a:t>(values = </a:t>
            </a:r>
            <a:r>
              <a:rPr lang="en-US" dirty="0" err="1"/>
              <a:t>mycols</a:t>
            </a:r>
            <a:r>
              <a:rPr lang="en-US" dirty="0"/>
              <a:t>) +</a:t>
            </a:r>
          </a:p>
          <a:p>
            <a:r>
              <a:rPr lang="en-US" dirty="0"/>
              <a:t>  </a:t>
            </a:r>
            <a:r>
              <a:rPr lang="en-US" dirty="0" err="1"/>
              <a:t>theme_void</a:t>
            </a:r>
            <a:r>
              <a:rPr lang="en-US" dirty="0"/>
              <a:t>()+</a:t>
            </a:r>
          </a:p>
          <a:p>
            <a:r>
              <a:rPr lang="en-US" dirty="0"/>
              <a:t>  </a:t>
            </a:r>
            <a:r>
              <a:rPr lang="en-US" dirty="0" err="1"/>
              <a:t>xlim</a:t>
            </a:r>
            <a:r>
              <a:rPr lang="en-US" dirty="0"/>
              <a:t>(0.5, 2.5)</a:t>
            </a:r>
          </a:p>
          <a:p>
            <a:r>
              <a:rPr lang="en-US" dirty="0" err="1"/>
              <a:t>pie_emp</a:t>
            </a:r>
            <a:endParaRPr lang="en-US" dirty="0"/>
          </a:p>
          <a:p>
            <a:endParaRPr lang="en-US" dirty="0"/>
          </a:p>
          <a:p>
            <a:endParaRPr lang="en-US" dirty="0"/>
          </a:p>
          <a:p>
            <a:endParaRPr lang="en-US" dirty="0"/>
          </a:p>
          <a:p>
            <a:r>
              <a:rPr lang="en-US" dirty="0" err="1"/>
              <a:t>pie_ferals</a:t>
            </a:r>
            <a:r>
              <a:rPr lang="en-US" dirty="0"/>
              <a:t> &lt;- </a:t>
            </a:r>
            <a:r>
              <a:rPr lang="en-US" dirty="0" err="1"/>
              <a:t>read.csv</a:t>
            </a:r>
            <a:r>
              <a:rPr lang="en-US" dirty="0"/>
              <a:t>("</a:t>
            </a:r>
            <a:r>
              <a:rPr lang="en-US" dirty="0" err="1"/>
              <a:t>pie_ferals.csv</a:t>
            </a:r>
            <a:r>
              <a:rPr lang="en-US" dirty="0"/>
              <a:t>")</a:t>
            </a:r>
          </a:p>
          <a:p>
            <a:r>
              <a:rPr lang="en-US" dirty="0" err="1"/>
              <a:t>as.data.frame</a:t>
            </a:r>
            <a:r>
              <a:rPr lang="en-US" dirty="0"/>
              <a:t>(</a:t>
            </a:r>
            <a:r>
              <a:rPr lang="en-US" dirty="0" err="1"/>
              <a:t>pie_ferals</a:t>
            </a:r>
            <a:r>
              <a:rPr lang="en-US" dirty="0"/>
              <a:t>)</a:t>
            </a:r>
          </a:p>
          <a:p>
            <a:endParaRPr lang="en-US" dirty="0"/>
          </a:p>
          <a:p>
            <a:r>
              <a:rPr lang="en-US" dirty="0" err="1"/>
              <a:t>pie_ferals</a:t>
            </a:r>
            <a:r>
              <a:rPr lang="en-US" dirty="0"/>
              <a:t> &lt;- </a:t>
            </a:r>
            <a:r>
              <a:rPr lang="en-US" dirty="0" err="1"/>
              <a:t>pie_ferals</a:t>
            </a:r>
            <a:r>
              <a:rPr lang="en-US" dirty="0"/>
              <a:t> %&gt;%</a:t>
            </a:r>
          </a:p>
          <a:p>
            <a:r>
              <a:rPr lang="en-US" dirty="0"/>
              <a:t>  arrange(desc(Answer)) %&gt;%</a:t>
            </a:r>
          </a:p>
          <a:p>
            <a:r>
              <a:rPr lang="en-US" dirty="0"/>
              <a:t>  mutate(</a:t>
            </a:r>
            <a:r>
              <a:rPr lang="en-US" dirty="0" err="1"/>
              <a:t>lab.ypos</a:t>
            </a:r>
            <a:r>
              <a:rPr lang="en-US" dirty="0"/>
              <a:t> = </a:t>
            </a:r>
            <a:r>
              <a:rPr lang="en-US" dirty="0" err="1"/>
              <a:t>cumsum</a:t>
            </a:r>
            <a:r>
              <a:rPr lang="en-US" dirty="0"/>
              <a:t>(prop) - 0.5*prop)</a:t>
            </a:r>
          </a:p>
          <a:p>
            <a:r>
              <a:rPr lang="en-US" dirty="0" err="1"/>
              <a:t>pie_ferals</a:t>
            </a:r>
            <a:endParaRPr lang="en-US" dirty="0"/>
          </a:p>
          <a:p>
            <a:endParaRPr lang="en-US" dirty="0"/>
          </a:p>
          <a:p>
            <a:r>
              <a:rPr lang="en-US" dirty="0" err="1"/>
              <a:t>pie_fer</a:t>
            </a:r>
            <a:r>
              <a:rPr lang="en-US" dirty="0"/>
              <a:t> &lt;- </a:t>
            </a:r>
            <a:r>
              <a:rPr lang="en-US" dirty="0" err="1"/>
              <a:t>ggplot</a:t>
            </a:r>
            <a:r>
              <a:rPr lang="en-US" dirty="0"/>
              <a:t>(</a:t>
            </a:r>
            <a:r>
              <a:rPr lang="en-US" dirty="0" err="1"/>
              <a:t>pie_ferals</a:t>
            </a:r>
            <a:r>
              <a:rPr lang="en-US" dirty="0"/>
              <a:t>, </a:t>
            </a:r>
            <a:r>
              <a:rPr lang="en-US" dirty="0" err="1"/>
              <a:t>aes</a:t>
            </a:r>
            <a:r>
              <a:rPr lang="en-US" dirty="0"/>
              <a:t>(x = 2, y = prop, fill = Answer)) +</a:t>
            </a:r>
          </a:p>
          <a:p>
            <a:r>
              <a:rPr lang="en-US" dirty="0"/>
              <a:t>  </a:t>
            </a:r>
            <a:r>
              <a:rPr lang="en-US" dirty="0" err="1"/>
              <a:t>geom_bar</a:t>
            </a:r>
            <a:r>
              <a:rPr lang="en-US" dirty="0"/>
              <a:t>(stat = "identity", color = "white") +</a:t>
            </a:r>
          </a:p>
          <a:p>
            <a:r>
              <a:rPr lang="en-US" dirty="0"/>
              <a:t>  </a:t>
            </a:r>
            <a:r>
              <a:rPr lang="en-US" dirty="0" err="1"/>
              <a:t>coord_polar</a:t>
            </a:r>
            <a:r>
              <a:rPr lang="en-US" dirty="0"/>
              <a:t>(theta = "y", start = 0)+</a:t>
            </a:r>
          </a:p>
          <a:p>
            <a:r>
              <a:rPr lang="en-US" dirty="0"/>
              <a:t>  </a:t>
            </a:r>
            <a:r>
              <a:rPr lang="en-US" dirty="0" err="1"/>
              <a:t>geom_text</a:t>
            </a:r>
            <a:r>
              <a:rPr lang="en-US" dirty="0"/>
              <a:t>(</a:t>
            </a:r>
            <a:r>
              <a:rPr lang="en-US" dirty="0" err="1"/>
              <a:t>aes</a:t>
            </a:r>
            <a:r>
              <a:rPr lang="en-US" dirty="0"/>
              <a:t>(y = </a:t>
            </a:r>
            <a:r>
              <a:rPr lang="en-US" dirty="0" err="1"/>
              <a:t>lab.ypos</a:t>
            </a:r>
            <a:r>
              <a:rPr lang="en-US" dirty="0"/>
              <a:t>, label = prop), color = "white")+</a:t>
            </a:r>
          </a:p>
          <a:p>
            <a:r>
              <a:rPr lang="en-US" dirty="0"/>
              <a:t>  </a:t>
            </a:r>
            <a:r>
              <a:rPr lang="en-US" dirty="0" err="1"/>
              <a:t>scale_fill_manual</a:t>
            </a:r>
            <a:r>
              <a:rPr lang="en-US" dirty="0"/>
              <a:t>(values = </a:t>
            </a:r>
            <a:r>
              <a:rPr lang="en-US" dirty="0" err="1"/>
              <a:t>mycols</a:t>
            </a:r>
            <a:r>
              <a:rPr lang="en-US" dirty="0"/>
              <a:t>) +</a:t>
            </a:r>
          </a:p>
          <a:p>
            <a:r>
              <a:rPr lang="en-US" dirty="0"/>
              <a:t>  </a:t>
            </a:r>
            <a:r>
              <a:rPr lang="en-US" dirty="0" err="1"/>
              <a:t>theme_void</a:t>
            </a:r>
            <a:r>
              <a:rPr lang="en-US" dirty="0"/>
              <a:t>()+</a:t>
            </a:r>
          </a:p>
          <a:p>
            <a:r>
              <a:rPr lang="en-US" dirty="0"/>
              <a:t>  </a:t>
            </a:r>
            <a:r>
              <a:rPr lang="en-US" dirty="0" err="1"/>
              <a:t>xlim</a:t>
            </a:r>
            <a:r>
              <a:rPr lang="en-US" dirty="0"/>
              <a:t>(0.5, 2.5)</a:t>
            </a:r>
          </a:p>
          <a:p>
            <a:r>
              <a:rPr lang="en-US" dirty="0" err="1"/>
              <a:t>pie_fer</a:t>
            </a:r>
            <a:endParaRPr lang="en-US" dirty="0"/>
          </a:p>
          <a:p>
            <a:endParaRPr lang="en-US" dirty="0"/>
          </a:p>
          <a:p>
            <a:r>
              <a:rPr lang="en-US" dirty="0"/>
              <a:t># Putting it all together</a:t>
            </a:r>
          </a:p>
          <a:p>
            <a:r>
              <a:rPr lang="en-US" dirty="0"/>
              <a:t>library(patchwork)</a:t>
            </a:r>
          </a:p>
          <a:p>
            <a:endParaRPr lang="en-US" dirty="0"/>
          </a:p>
          <a:p>
            <a:r>
              <a:rPr lang="en-US" dirty="0"/>
              <a:t>(respondents)/</a:t>
            </a:r>
          </a:p>
          <a:p>
            <a:r>
              <a:rPr lang="en-US" dirty="0"/>
              <a:t>  (</a:t>
            </a:r>
            <a:r>
              <a:rPr lang="en-US" dirty="0" err="1"/>
              <a:t>pie_fer+pie_emp+pie_vol</a:t>
            </a:r>
            <a:r>
              <a:rPr lang="en-US" dirty="0"/>
              <a:t>) + </a:t>
            </a:r>
            <a:r>
              <a:rPr lang="en-US" dirty="0" err="1"/>
              <a:t>plot_layout</a:t>
            </a:r>
            <a:r>
              <a:rPr lang="en-US" dirty="0"/>
              <a:t>(heights=c(4,1.5,1.5,1.5))</a:t>
            </a:r>
          </a:p>
          <a:p>
            <a:endParaRPr lang="en-US" dirty="0"/>
          </a:p>
          <a:p>
            <a:r>
              <a:rPr lang="en-US" dirty="0"/>
              <a:t>#then fix legend location in Photoshop</a:t>
            </a:r>
          </a:p>
          <a:p>
            <a:r>
              <a:rPr lang="en-US" dirty="0" err="1"/>
              <a:t>ggsave</a:t>
            </a:r>
            <a:r>
              <a:rPr lang="en-US" dirty="0"/>
              <a:t>('demog2.pdf', width=20, height=16)</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ACEDD7-BE95-4C45-AF93-E684A9992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273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dirty="0"/>
              <a:t>m1 &lt;- </a:t>
            </a:r>
            <a:r>
              <a:rPr lang="es-EC" dirty="0" err="1"/>
              <a:t>ggplot</a:t>
            </a:r>
            <a:r>
              <a:rPr lang="es-EC" dirty="0"/>
              <a:t>() +</a:t>
            </a:r>
          </a:p>
          <a:p>
            <a:r>
              <a:rPr lang="es-EC" dirty="0"/>
              <a:t>  </a:t>
            </a:r>
            <a:r>
              <a:rPr lang="es-EC" dirty="0" err="1"/>
              <a:t>geom_polygon</a:t>
            </a:r>
            <a:r>
              <a:rPr lang="es-EC" dirty="0"/>
              <a:t>(data = </a:t>
            </a:r>
            <a:r>
              <a:rPr lang="es-EC" dirty="0" err="1"/>
              <a:t>world_map</a:t>
            </a:r>
            <a:r>
              <a:rPr lang="es-EC" dirty="0"/>
              <a:t>, aes(x = </a:t>
            </a:r>
            <a:r>
              <a:rPr lang="es-EC" dirty="0" err="1"/>
              <a:t>long</a:t>
            </a:r>
            <a:r>
              <a:rPr lang="es-EC" dirty="0"/>
              <a:t>, y = </a:t>
            </a:r>
            <a:r>
              <a:rPr lang="es-EC" dirty="0" err="1"/>
              <a:t>lat</a:t>
            </a:r>
            <a:r>
              <a:rPr lang="es-EC" dirty="0"/>
              <a:t>, </a:t>
            </a:r>
            <a:r>
              <a:rPr lang="es-EC" dirty="0" err="1"/>
              <a:t>group</a:t>
            </a:r>
            <a:r>
              <a:rPr lang="es-EC" dirty="0"/>
              <a:t> = </a:t>
            </a:r>
            <a:r>
              <a:rPr lang="es-EC" dirty="0" err="1"/>
              <a:t>group</a:t>
            </a:r>
            <a:r>
              <a:rPr lang="es-EC" dirty="0"/>
              <a:t>), </a:t>
            </a:r>
            <a:r>
              <a:rPr lang="es-EC" dirty="0" err="1"/>
              <a:t>fill</a:t>
            </a:r>
            <a:r>
              <a:rPr lang="es-EC" dirty="0"/>
              <a:t> = "gray50", </a:t>
            </a:r>
            <a:r>
              <a:rPr lang="es-EC" dirty="0" err="1"/>
              <a:t>size</a:t>
            </a:r>
            <a:r>
              <a:rPr lang="es-EC" dirty="0"/>
              <a:t> = 0.2)+</a:t>
            </a:r>
          </a:p>
          <a:p>
            <a:r>
              <a:rPr lang="es-EC" dirty="0"/>
              <a:t>  </a:t>
            </a:r>
            <a:r>
              <a:rPr lang="es-EC" dirty="0" err="1"/>
              <a:t>geom_polygon</a:t>
            </a:r>
            <a:r>
              <a:rPr lang="es-EC" dirty="0"/>
              <a:t>(data = </a:t>
            </a:r>
            <a:r>
              <a:rPr lang="es-EC" dirty="0" err="1"/>
              <a:t>wa_map</a:t>
            </a:r>
            <a:r>
              <a:rPr lang="es-EC" dirty="0"/>
              <a:t>[1294,], aes(x = </a:t>
            </a:r>
            <a:r>
              <a:rPr lang="es-EC" dirty="0" err="1"/>
              <a:t>long</a:t>
            </a:r>
            <a:r>
              <a:rPr lang="es-EC" dirty="0"/>
              <a:t>, y = </a:t>
            </a:r>
            <a:r>
              <a:rPr lang="es-EC" dirty="0" err="1"/>
              <a:t>lat</a:t>
            </a:r>
            <a:r>
              <a:rPr lang="es-EC" dirty="0"/>
              <a:t>, </a:t>
            </a:r>
            <a:r>
              <a:rPr lang="es-EC" dirty="0" err="1"/>
              <a:t>group</a:t>
            </a:r>
            <a:r>
              <a:rPr lang="es-EC" dirty="0"/>
              <a:t> =</a:t>
            </a:r>
            <a:r>
              <a:rPr lang="es-EC" dirty="0" err="1"/>
              <a:t>group</a:t>
            </a:r>
            <a:r>
              <a:rPr lang="es-EC" dirty="0"/>
              <a:t>), </a:t>
            </a:r>
            <a:r>
              <a:rPr lang="es-EC" dirty="0" err="1"/>
              <a:t>fill</a:t>
            </a:r>
            <a:r>
              <a:rPr lang="es-EC" dirty="0"/>
              <a:t> = "gray70" )+</a:t>
            </a:r>
          </a:p>
          <a:p>
            <a:r>
              <a:rPr lang="es-EC" dirty="0"/>
              <a:t>  </a:t>
            </a:r>
            <a:r>
              <a:rPr lang="es-EC" dirty="0" err="1"/>
              <a:t>coord_sf</a:t>
            </a:r>
            <a:r>
              <a:rPr lang="es-EC" dirty="0"/>
              <a:t>(</a:t>
            </a:r>
            <a:r>
              <a:rPr lang="es-EC" dirty="0" err="1"/>
              <a:t>xlim</a:t>
            </a:r>
            <a:r>
              <a:rPr lang="es-EC" dirty="0"/>
              <a:t> = c(- 126, - 121.5), </a:t>
            </a:r>
            <a:r>
              <a:rPr lang="es-EC" dirty="0" err="1"/>
              <a:t>ylim</a:t>
            </a:r>
            <a:r>
              <a:rPr lang="es-EC" dirty="0"/>
              <a:t> = c(46, 49), </a:t>
            </a:r>
            <a:r>
              <a:rPr lang="es-EC" dirty="0" err="1"/>
              <a:t>crs</a:t>
            </a:r>
            <a:r>
              <a:rPr lang="es-EC" dirty="0"/>
              <a:t>  = "+</a:t>
            </a:r>
            <a:r>
              <a:rPr lang="es-EC" dirty="0" err="1"/>
              <a:t>proj</a:t>
            </a:r>
            <a:r>
              <a:rPr lang="es-EC" dirty="0"/>
              <a:t>=</a:t>
            </a:r>
            <a:r>
              <a:rPr lang="es-EC" dirty="0" err="1"/>
              <a:t>longlat</a:t>
            </a:r>
            <a:r>
              <a:rPr lang="es-EC" dirty="0"/>
              <a:t> +datum=WGS84 +</a:t>
            </a:r>
            <a:r>
              <a:rPr lang="es-EC" dirty="0" err="1"/>
              <a:t>no_defs</a:t>
            </a:r>
            <a:r>
              <a:rPr lang="es-EC" dirty="0"/>
              <a:t> +</a:t>
            </a:r>
            <a:r>
              <a:rPr lang="es-EC" dirty="0" err="1"/>
              <a:t>ellps</a:t>
            </a:r>
            <a:r>
              <a:rPr lang="es-EC" dirty="0"/>
              <a:t>=WGS84 +towgs84=0,0,0 " )+</a:t>
            </a:r>
          </a:p>
          <a:p>
            <a:r>
              <a:rPr lang="es-EC" dirty="0"/>
              <a:t>  </a:t>
            </a:r>
            <a:r>
              <a:rPr lang="es-EC" dirty="0" err="1"/>
              <a:t>labs</a:t>
            </a:r>
            <a:r>
              <a:rPr lang="es-EC" dirty="0"/>
              <a:t>(x = "</a:t>
            </a:r>
            <a:r>
              <a:rPr lang="es-EC" dirty="0" err="1"/>
              <a:t>Longitude</a:t>
            </a:r>
            <a:r>
              <a:rPr lang="es-EC" dirty="0"/>
              <a:t>", y = "</a:t>
            </a:r>
            <a:r>
              <a:rPr lang="es-EC" dirty="0" err="1"/>
              <a:t>Latitude</a:t>
            </a:r>
            <a:r>
              <a:rPr lang="es-EC" dirty="0"/>
              <a:t>") +</a:t>
            </a:r>
          </a:p>
          <a:p>
            <a:r>
              <a:rPr lang="es-EC" dirty="0"/>
              <a:t>  </a:t>
            </a:r>
            <a:r>
              <a:rPr lang="es-EC" dirty="0" err="1"/>
              <a:t>geom_point</a:t>
            </a:r>
            <a:r>
              <a:rPr lang="es-EC" dirty="0"/>
              <a:t>(data = </a:t>
            </a:r>
            <a:r>
              <a:rPr lang="es-EC" dirty="0" err="1"/>
              <a:t>data_df</a:t>
            </a:r>
            <a:r>
              <a:rPr lang="es-EC" dirty="0"/>
              <a:t>, aes(x = </a:t>
            </a:r>
            <a:r>
              <a:rPr lang="es-EC" dirty="0" err="1"/>
              <a:t>Lat</a:t>
            </a:r>
            <a:r>
              <a:rPr lang="es-EC" dirty="0"/>
              <a:t>, y = Lon, color = </a:t>
            </a:r>
            <a:r>
              <a:rPr lang="es-EC" dirty="0" err="1"/>
              <a:t>Area</a:t>
            </a:r>
            <a:r>
              <a:rPr lang="es-EC" dirty="0"/>
              <a:t>, </a:t>
            </a:r>
            <a:r>
              <a:rPr lang="es-EC" dirty="0" err="1"/>
              <a:t>shape</a:t>
            </a:r>
            <a:r>
              <a:rPr lang="es-EC" dirty="0"/>
              <a:t> = Anemone), </a:t>
            </a:r>
            <a:r>
              <a:rPr lang="es-EC" dirty="0" err="1"/>
              <a:t>size</a:t>
            </a:r>
            <a:r>
              <a:rPr lang="es-EC" dirty="0"/>
              <a:t> = 4, </a:t>
            </a:r>
            <a:r>
              <a:rPr lang="es-EC" dirty="0" err="1"/>
              <a:t>stroke</a:t>
            </a:r>
            <a:r>
              <a:rPr lang="es-EC" dirty="0"/>
              <a:t> = 3)+</a:t>
            </a:r>
          </a:p>
          <a:p>
            <a:r>
              <a:rPr lang="es-EC" dirty="0"/>
              <a:t>  </a:t>
            </a:r>
            <a:r>
              <a:rPr lang="es-EC" dirty="0" err="1"/>
              <a:t>geom_text_repel</a:t>
            </a:r>
            <a:r>
              <a:rPr lang="es-EC" dirty="0"/>
              <a:t>(data = </a:t>
            </a:r>
            <a:r>
              <a:rPr lang="es-EC" dirty="0" err="1"/>
              <a:t>data_df</a:t>
            </a:r>
            <a:r>
              <a:rPr lang="es-EC" dirty="0"/>
              <a:t>, aes(x = </a:t>
            </a:r>
            <a:r>
              <a:rPr lang="es-EC" dirty="0" err="1"/>
              <a:t>Lat</a:t>
            </a:r>
            <a:r>
              <a:rPr lang="es-EC" dirty="0"/>
              <a:t>, y = </a:t>
            </a:r>
            <a:r>
              <a:rPr lang="es-EC" dirty="0" err="1"/>
              <a:t>Lon,label</a:t>
            </a:r>
            <a:r>
              <a:rPr lang="es-EC" dirty="0"/>
              <a:t> = </a:t>
            </a:r>
            <a:r>
              <a:rPr lang="es-EC" dirty="0" err="1"/>
              <a:t>Site</a:t>
            </a:r>
            <a:r>
              <a:rPr lang="es-EC" dirty="0"/>
              <a:t>), </a:t>
            </a:r>
            <a:r>
              <a:rPr lang="es-EC" dirty="0" err="1"/>
              <a:t>segment.size</a:t>
            </a:r>
            <a:r>
              <a:rPr lang="es-EC" dirty="0"/>
              <a:t> = 1,fontface = "</a:t>
            </a:r>
            <a:r>
              <a:rPr lang="es-EC" dirty="0" err="1"/>
              <a:t>bold</a:t>
            </a:r>
            <a:r>
              <a:rPr lang="es-EC" dirty="0"/>
              <a:t>", </a:t>
            </a:r>
            <a:r>
              <a:rPr lang="es-EC" dirty="0" err="1"/>
              <a:t>box.padding</a:t>
            </a:r>
            <a:r>
              <a:rPr lang="es-EC" dirty="0"/>
              <a:t> = 1, </a:t>
            </a:r>
            <a:r>
              <a:rPr lang="es-EC" dirty="0" err="1"/>
              <a:t>segment.color</a:t>
            </a:r>
            <a:r>
              <a:rPr lang="es-EC" dirty="0"/>
              <a:t> = "</a:t>
            </a:r>
            <a:r>
              <a:rPr lang="es-EC" dirty="0" err="1"/>
              <a:t>black</a:t>
            </a:r>
            <a:r>
              <a:rPr lang="es-EC" dirty="0"/>
              <a:t>", </a:t>
            </a:r>
            <a:r>
              <a:rPr lang="es-EC" dirty="0" err="1"/>
              <a:t>size</a:t>
            </a:r>
            <a:r>
              <a:rPr lang="es-EC" dirty="0"/>
              <a:t> = 4, </a:t>
            </a:r>
            <a:r>
              <a:rPr lang="es-EC" dirty="0" err="1"/>
              <a:t>point.padding</a:t>
            </a:r>
            <a:r>
              <a:rPr lang="es-EC" dirty="0"/>
              <a:t> = 1, color = "</a:t>
            </a:r>
            <a:r>
              <a:rPr lang="es-EC" dirty="0" err="1"/>
              <a:t>black</a:t>
            </a:r>
            <a:r>
              <a:rPr lang="es-EC" dirty="0"/>
              <a:t>" ) +</a:t>
            </a:r>
          </a:p>
          <a:p>
            <a:r>
              <a:rPr lang="es-EC" dirty="0"/>
              <a:t>  </a:t>
            </a:r>
            <a:r>
              <a:rPr lang="es-EC" dirty="0" err="1"/>
              <a:t>scale_shape_manual</a:t>
            </a:r>
            <a:r>
              <a:rPr lang="es-EC" dirty="0"/>
              <a:t>(</a:t>
            </a:r>
            <a:r>
              <a:rPr lang="es-EC" dirty="0" err="1"/>
              <a:t>values</a:t>
            </a:r>
            <a:r>
              <a:rPr lang="es-EC" dirty="0"/>
              <a:t>=c(1, 16), </a:t>
            </a:r>
            <a:r>
              <a:rPr lang="es-EC" dirty="0" err="1"/>
              <a:t>guide</a:t>
            </a:r>
            <a:r>
              <a:rPr lang="es-EC" dirty="0"/>
              <a:t> =FALSE)+</a:t>
            </a:r>
          </a:p>
          <a:p>
            <a:r>
              <a:rPr lang="es-EC" dirty="0"/>
              <a:t>  </a:t>
            </a:r>
            <a:r>
              <a:rPr lang="es-EC" dirty="0" err="1"/>
              <a:t>scale_color_manual</a:t>
            </a:r>
            <a:r>
              <a:rPr lang="es-EC" dirty="0"/>
              <a:t>(</a:t>
            </a:r>
            <a:r>
              <a:rPr lang="es-EC" dirty="0" err="1"/>
              <a:t>values</a:t>
            </a:r>
            <a:r>
              <a:rPr lang="es-EC" dirty="0"/>
              <a:t>=c('blue4','orange4','red2','green4','magenta'))+</a:t>
            </a:r>
          </a:p>
          <a:p>
            <a:r>
              <a:rPr lang="es-EC" dirty="0"/>
              <a:t>  </a:t>
            </a:r>
            <a:r>
              <a:rPr lang="es-EC" dirty="0" err="1"/>
              <a:t>annotate</a:t>
            </a:r>
            <a:r>
              <a:rPr lang="es-EC" dirty="0"/>
              <a:t>(</a:t>
            </a:r>
            <a:r>
              <a:rPr lang="es-EC" dirty="0" err="1"/>
              <a:t>geom</a:t>
            </a:r>
            <a:r>
              <a:rPr lang="es-EC" dirty="0"/>
              <a:t> = "</a:t>
            </a:r>
            <a:r>
              <a:rPr lang="es-EC" dirty="0" err="1"/>
              <a:t>text</a:t>
            </a:r>
            <a:r>
              <a:rPr lang="es-EC" dirty="0"/>
              <a:t>", x = -122.5, y = 46.3, </a:t>
            </a:r>
            <a:r>
              <a:rPr lang="es-EC" dirty="0" err="1"/>
              <a:t>label</a:t>
            </a:r>
            <a:r>
              <a:rPr lang="es-EC" dirty="0"/>
              <a:t> = "WASHINGTON STATE", color = "</a:t>
            </a:r>
            <a:r>
              <a:rPr lang="es-EC" dirty="0" err="1"/>
              <a:t>black</a:t>
            </a:r>
            <a:r>
              <a:rPr lang="es-EC" dirty="0"/>
              <a:t>", </a:t>
            </a:r>
            <a:r>
              <a:rPr lang="es-EC" dirty="0" err="1"/>
              <a:t>size</a:t>
            </a:r>
            <a:r>
              <a:rPr lang="es-EC" dirty="0"/>
              <a:t> = 6)+</a:t>
            </a:r>
          </a:p>
          <a:p>
            <a:r>
              <a:rPr lang="es-EC" dirty="0"/>
              <a:t>  </a:t>
            </a:r>
            <a:r>
              <a:rPr lang="es-EC" dirty="0" err="1"/>
              <a:t>annotate</a:t>
            </a:r>
            <a:r>
              <a:rPr lang="es-EC" dirty="0"/>
              <a:t>(</a:t>
            </a:r>
            <a:r>
              <a:rPr lang="es-EC" dirty="0" err="1"/>
              <a:t>geom</a:t>
            </a:r>
            <a:r>
              <a:rPr lang="es-EC" dirty="0"/>
              <a:t> = "</a:t>
            </a:r>
            <a:r>
              <a:rPr lang="es-EC" dirty="0" err="1"/>
              <a:t>text</a:t>
            </a:r>
            <a:r>
              <a:rPr lang="es-EC" dirty="0"/>
              <a:t>", x = -125, y = 47.25, </a:t>
            </a:r>
            <a:r>
              <a:rPr lang="es-EC" dirty="0" err="1"/>
              <a:t>label</a:t>
            </a:r>
            <a:r>
              <a:rPr lang="es-EC" dirty="0"/>
              <a:t> = "PACIFIC OCEAN", color = "blue", </a:t>
            </a:r>
            <a:r>
              <a:rPr lang="es-EC" dirty="0" err="1"/>
              <a:t>size</a:t>
            </a:r>
            <a:r>
              <a:rPr lang="es-EC" dirty="0"/>
              <a:t> = 6) +</a:t>
            </a:r>
          </a:p>
          <a:p>
            <a:r>
              <a:rPr lang="es-EC" dirty="0"/>
              <a:t>  </a:t>
            </a:r>
            <a:r>
              <a:rPr lang="es-EC" dirty="0" err="1"/>
              <a:t>theme</a:t>
            </a:r>
            <a:r>
              <a:rPr lang="es-EC" dirty="0"/>
              <a:t>(</a:t>
            </a:r>
            <a:r>
              <a:rPr lang="es-EC" dirty="0" err="1"/>
              <a:t>text</a:t>
            </a:r>
            <a:r>
              <a:rPr lang="es-EC" dirty="0"/>
              <a:t> = </a:t>
            </a:r>
            <a:r>
              <a:rPr lang="es-EC" dirty="0" err="1"/>
              <a:t>element_text</a:t>
            </a:r>
            <a:r>
              <a:rPr lang="es-EC" dirty="0"/>
              <a:t>(</a:t>
            </a:r>
            <a:r>
              <a:rPr lang="es-EC" dirty="0" err="1"/>
              <a:t>size</a:t>
            </a:r>
            <a:r>
              <a:rPr lang="es-EC" dirty="0"/>
              <a:t>=18), </a:t>
            </a:r>
            <a:r>
              <a:rPr lang="es-EC" dirty="0" err="1"/>
              <a:t>legend.title</a:t>
            </a:r>
            <a:r>
              <a:rPr lang="es-EC" dirty="0"/>
              <a:t> = </a:t>
            </a:r>
            <a:r>
              <a:rPr lang="es-EC" dirty="0" err="1"/>
              <a:t>element_text</a:t>
            </a:r>
            <a:r>
              <a:rPr lang="es-EC" dirty="0"/>
              <a:t>(</a:t>
            </a:r>
            <a:r>
              <a:rPr lang="es-EC" dirty="0" err="1"/>
              <a:t>face</a:t>
            </a:r>
            <a:r>
              <a:rPr lang="es-EC" dirty="0"/>
              <a:t>="</a:t>
            </a:r>
            <a:r>
              <a:rPr lang="es-EC" dirty="0" err="1"/>
              <a:t>bold</a:t>
            </a:r>
            <a:r>
              <a:rPr lang="es-EC" dirty="0"/>
              <a:t>"), </a:t>
            </a:r>
            <a:r>
              <a:rPr lang="es-EC" dirty="0" err="1"/>
              <a:t>legend.position</a:t>
            </a:r>
            <a:r>
              <a:rPr lang="es-EC" dirty="0"/>
              <a:t>="</a:t>
            </a:r>
            <a:r>
              <a:rPr lang="es-EC" dirty="0" err="1"/>
              <a:t>bottom</a:t>
            </a:r>
            <a:r>
              <a:rPr lang="es-EC" dirty="0"/>
              <a:t>", </a:t>
            </a:r>
            <a:r>
              <a:rPr lang="es-EC" dirty="0" err="1"/>
              <a:t>panel.grid.minor</a:t>
            </a:r>
            <a:r>
              <a:rPr lang="es-EC" dirty="0"/>
              <a:t> = </a:t>
            </a:r>
            <a:r>
              <a:rPr lang="es-EC" dirty="0" err="1"/>
              <a:t>element_line</a:t>
            </a:r>
            <a:r>
              <a:rPr lang="es-EC" dirty="0"/>
              <a:t>(NULL), </a:t>
            </a:r>
            <a:r>
              <a:rPr lang="es-EC" dirty="0" err="1"/>
              <a:t>panel.grid.major</a:t>
            </a:r>
            <a:r>
              <a:rPr lang="es-EC" dirty="0"/>
              <a:t> = </a:t>
            </a:r>
            <a:r>
              <a:rPr lang="es-EC" dirty="0" err="1"/>
              <a:t>element_line</a:t>
            </a:r>
            <a:r>
              <a:rPr lang="es-EC" dirty="0"/>
              <a:t>(color = gray(.5), </a:t>
            </a:r>
            <a:r>
              <a:rPr lang="es-EC" dirty="0" err="1"/>
              <a:t>linetype</a:t>
            </a:r>
            <a:r>
              <a:rPr lang="es-EC" dirty="0"/>
              <a:t> = "</a:t>
            </a:r>
            <a:r>
              <a:rPr lang="es-EC" dirty="0" err="1"/>
              <a:t>dashed</a:t>
            </a:r>
            <a:r>
              <a:rPr lang="es-EC" dirty="0"/>
              <a:t>", </a:t>
            </a:r>
            <a:r>
              <a:rPr lang="es-EC" dirty="0" err="1"/>
              <a:t>size</a:t>
            </a:r>
            <a:r>
              <a:rPr lang="es-EC" dirty="0"/>
              <a:t> = 0.5), </a:t>
            </a:r>
            <a:r>
              <a:rPr lang="es-EC" dirty="0" err="1"/>
              <a:t>panel.background</a:t>
            </a:r>
            <a:r>
              <a:rPr lang="es-EC" dirty="0"/>
              <a:t> = </a:t>
            </a:r>
            <a:r>
              <a:rPr lang="es-EC" dirty="0" err="1"/>
              <a:t>element_rect</a:t>
            </a:r>
            <a:r>
              <a:rPr lang="es-EC" dirty="0"/>
              <a:t>(</a:t>
            </a:r>
            <a:r>
              <a:rPr lang="es-EC" dirty="0" err="1"/>
              <a:t>fill</a:t>
            </a:r>
            <a:r>
              <a:rPr lang="es-EC" dirty="0"/>
              <a:t> = "</a:t>
            </a:r>
            <a:r>
              <a:rPr lang="es-EC" dirty="0" err="1"/>
              <a:t>aliceblue</a:t>
            </a:r>
            <a:r>
              <a:rPr lang="es-EC" dirty="0"/>
              <a:t>")) +</a:t>
            </a:r>
          </a:p>
          <a:p>
            <a:r>
              <a:rPr lang="es-EC" dirty="0"/>
              <a:t>  </a:t>
            </a:r>
            <a:r>
              <a:rPr lang="es-EC" dirty="0" err="1"/>
              <a:t>draw_image</a:t>
            </a:r>
            <a:r>
              <a:rPr lang="es-EC" dirty="0"/>
              <a:t>(</a:t>
            </a:r>
            <a:r>
              <a:rPr lang="es-EC" dirty="0" err="1"/>
              <a:t>image</a:t>
            </a:r>
            <a:r>
              <a:rPr lang="es-EC" dirty="0"/>
              <a:t>='arrow.png', x=0.2, y=0.1, </a:t>
            </a:r>
            <a:r>
              <a:rPr lang="es-EC" dirty="0" err="1"/>
              <a:t>width</a:t>
            </a:r>
            <a:r>
              <a:rPr lang="es-EC" dirty="0"/>
              <a:t>=0.4, </a:t>
            </a:r>
            <a:r>
              <a:rPr lang="es-EC" dirty="0" err="1"/>
              <a:t>height</a:t>
            </a:r>
            <a:r>
              <a:rPr lang="es-EC" dirty="0"/>
              <a:t>=0.4)+</a:t>
            </a:r>
          </a:p>
          <a:p>
            <a:r>
              <a:rPr lang="es-EC" dirty="0"/>
              <a:t>  </a:t>
            </a:r>
            <a:r>
              <a:rPr lang="es-EC" dirty="0" err="1"/>
              <a:t>annotation_north_arrow</a:t>
            </a:r>
            <a:r>
              <a:rPr lang="es-EC" dirty="0"/>
              <a:t>(</a:t>
            </a:r>
            <a:r>
              <a:rPr lang="es-EC" dirty="0" err="1"/>
              <a:t>which_north</a:t>
            </a:r>
            <a:r>
              <a:rPr lang="es-EC" dirty="0"/>
              <a:t> = "true", </a:t>
            </a:r>
            <a:r>
              <a:rPr lang="es-EC" dirty="0" err="1"/>
              <a:t>pad_y</a:t>
            </a:r>
            <a:r>
              <a:rPr lang="es-EC" dirty="0"/>
              <a:t> = </a:t>
            </a:r>
            <a:r>
              <a:rPr lang="es-EC" dirty="0" err="1"/>
              <a:t>unit</a:t>
            </a:r>
            <a:r>
              <a:rPr lang="es-EC" dirty="0"/>
              <a:t>(1,"cm"), </a:t>
            </a:r>
            <a:r>
              <a:rPr lang="es-EC" dirty="0" err="1"/>
              <a:t>pad_x</a:t>
            </a:r>
            <a:r>
              <a:rPr lang="es-EC" dirty="0"/>
              <a:t> = </a:t>
            </a:r>
            <a:r>
              <a:rPr lang="es-EC" dirty="0" err="1"/>
              <a:t>unit</a:t>
            </a:r>
            <a:r>
              <a:rPr lang="es-EC" dirty="0"/>
              <a:t>(1,"cm") ) +</a:t>
            </a:r>
          </a:p>
          <a:p>
            <a:r>
              <a:rPr lang="es-EC" dirty="0"/>
              <a:t>  </a:t>
            </a:r>
            <a:r>
              <a:rPr lang="es-EC" dirty="0" err="1"/>
              <a:t>annotation_scale</a:t>
            </a:r>
            <a:r>
              <a:rPr lang="es-EC" dirty="0"/>
              <a:t>()+</a:t>
            </a:r>
          </a:p>
          <a:p>
            <a:r>
              <a:rPr lang="es-EC" dirty="0"/>
              <a:t>  </a:t>
            </a:r>
            <a:r>
              <a:rPr lang="es-EC" dirty="0" err="1"/>
              <a:t>labs</a:t>
            </a:r>
            <a:r>
              <a:rPr lang="es-EC" dirty="0"/>
              <a:t>(color = "</a:t>
            </a:r>
            <a:r>
              <a:rPr lang="es-EC" dirty="0" err="1"/>
              <a:t>Oceanographic</a:t>
            </a:r>
            <a:r>
              <a:rPr lang="es-EC" dirty="0"/>
              <a:t> </a:t>
            </a:r>
            <a:r>
              <a:rPr lang="es-EC" dirty="0" err="1"/>
              <a:t>Areas</a:t>
            </a:r>
            <a:r>
              <a:rPr lang="es-EC" dirty="0"/>
              <a:t>") +</a:t>
            </a:r>
          </a:p>
          <a:p>
            <a:r>
              <a:rPr lang="es-EC" dirty="0"/>
              <a:t>  </a:t>
            </a:r>
            <a:r>
              <a:rPr lang="es-EC" dirty="0" err="1"/>
              <a:t>scale_x_continuous</a:t>
            </a:r>
            <a:r>
              <a:rPr lang="es-EC" dirty="0"/>
              <a:t>(</a:t>
            </a:r>
            <a:r>
              <a:rPr lang="es-EC" dirty="0" err="1"/>
              <a:t>breaks</a:t>
            </a:r>
            <a:r>
              <a:rPr lang="es-EC" dirty="0"/>
              <a:t>=c(-125,-124,-123,-122), </a:t>
            </a:r>
            <a:r>
              <a:rPr lang="es-EC" dirty="0" err="1"/>
              <a:t>labels</a:t>
            </a:r>
            <a:r>
              <a:rPr lang="es-EC" dirty="0"/>
              <a:t>=paste0(c(125,124,123,122),'</a:t>
            </a:r>
            <a:r>
              <a:rPr lang="es-EC" dirty="0" err="1"/>
              <a:t>°W</a:t>
            </a:r>
            <a:r>
              <a:rPr lang="es-EC" dirty="0"/>
              <a:t>')) + </a:t>
            </a:r>
          </a:p>
          <a:p>
            <a:r>
              <a:rPr lang="es-EC" dirty="0"/>
              <a:t>  </a:t>
            </a:r>
            <a:r>
              <a:rPr lang="es-EC" dirty="0" err="1"/>
              <a:t>scale_y_continuous</a:t>
            </a:r>
            <a:r>
              <a:rPr lang="es-EC" dirty="0"/>
              <a:t>(</a:t>
            </a:r>
            <a:r>
              <a:rPr lang="es-EC" dirty="0" err="1"/>
              <a:t>breaks</a:t>
            </a:r>
            <a:r>
              <a:rPr lang="es-EC" dirty="0"/>
              <a:t>=</a:t>
            </a:r>
            <a:r>
              <a:rPr lang="es-EC" dirty="0" err="1"/>
              <a:t>seq</a:t>
            </a:r>
            <a:r>
              <a:rPr lang="es-EC" dirty="0"/>
              <a:t>(46,49,1), </a:t>
            </a:r>
            <a:r>
              <a:rPr lang="es-EC" dirty="0" err="1"/>
              <a:t>labels</a:t>
            </a:r>
            <a:r>
              <a:rPr lang="es-EC" dirty="0"/>
              <a:t>=paste0(</a:t>
            </a:r>
            <a:r>
              <a:rPr lang="es-EC" dirty="0" err="1"/>
              <a:t>seq</a:t>
            </a:r>
            <a:r>
              <a:rPr lang="es-EC" dirty="0"/>
              <a:t>(46,49,1),'</a:t>
            </a:r>
            <a:r>
              <a:rPr lang="es-EC" dirty="0" err="1"/>
              <a:t>°N</a:t>
            </a:r>
            <a:r>
              <a:rPr lang="es-EC" dirty="0"/>
              <a:t>’))</a:t>
            </a:r>
          </a:p>
          <a:p>
            <a:endParaRPr lang="es-EC" dirty="0"/>
          </a:p>
          <a:p>
            <a:r>
              <a:rPr lang="es-EC" dirty="0"/>
              <a:t> m2 &lt;- </a:t>
            </a:r>
            <a:r>
              <a:rPr lang="es-EC" dirty="0" err="1"/>
              <a:t>ggplot</a:t>
            </a:r>
            <a:r>
              <a:rPr lang="es-EC" dirty="0"/>
              <a:t>() +</a:t>
            </a:r>
          </a:p>
          <a:p>
            <a:r>
              <a:rPr lang="es-EC" dirty="0"/>
              <a:t>  </a:t>
            </a:r>
            <a:r>
              <a:rPr lang="es-EC" dirty="0" err="1"/>
              <a:t>coord_sf</a:t>
            </a:r>
            <a:r>
              <a:rPr lang="es-EC" dirty="0"/>
              <a:t>(</a:t>
            </a:r>
            <a:r>
              <a:rPr lang="es-EC" dirty="0" err="1"/>
              <a:t>xlim</a:t>
            </a:r>
            <a:r>
              <a:rPr lang="es-EC" dirty="0"/>
              <a:t> = c(- 150, - 80), </a:t>
            </a:r>
            <a:r>
              <a:rPr lang="es-EC" dirty="0" err="1"/>
              <a:t>ylim</a:t>
            </a:r>
            <a:r>
              <a:rPr lang="es-EC" dirty="0"/>
              <a:t> = c(20, 75), </a:t>
            </a:r>
            <a:r>
              <a:rPr lang="es-EC" dirty="0" err="1"/>
              <a:t>crs</a:t>
            </a:r>
            <a:r>
              <a:rPr lang="es-EC" dirty="0"/>
              <a:t>  = "+</a:t>
            </a:r>
            <a:r>
              <a:rPr lang="es-EC" dirty="0" err="1"/>
              <a:t>proj</a:t>
            </a:r>
            <a:r>
              <a:rPr lang="es-EC" dirty="0"/>
              <a:t>=</a:t>
            </a:r>
            <a:r>
              <a:rPr lang="es-EC" dirty="0" err="1"/>
              <a:t>longlat</a:t>
            </a:r>
            <a:r>
              <a:rPr lang="es-EC" dirty="0"/>
              <a:t> +datum=WGS84 +</a:t>
            </a:r>
            <a:r>
              <a:rPr lang="es-EC" dirty="0" err="1"/>
              <a:t>no_defs</a:t>
            </a:r>
            <a:r>
              <a:rPr lang="es-EC" dirty="0"/>
              <a:t> +</a:t>
            </a:r>
            <a:r>
              <a:rPr lang="es-EC" dirty="0" err="1"/>
              <a:t>ellps</a:t>
            </a:r>
            <a:r>
              <a:rPr lang="es-EC" dirty="0"/>
              <a:t>=WGS84 +towgs84=0,0,0 " )+</a:t>
            </a:r>
          </a:p>
          <a:p>
            <a:r>
              <a:rPr lang="es-EC" dirty="0"/>
              <a:t>  </a:t>
            </a:r>
            <a:r>
              <a:rPr lang="es-EC" dirty="0" err="1"/>
              <a:t>geom_polygon</a:t>
            </a:r>
            <a:r>
              <a:rPr lang="es-EC" dirty="0"/>
              <a:t>(data = </a:t>
            </a:r>
            <a:r>
              <a:rPr lang="es-EC" dirty="0" err="1"/>
              <a:t>america</a:t>
            </a:r>
            <a:r>
              <a:rPr lang="es-EC" dirty="0"/>
              <a:t>, aes(x = </a:t>
            </a:r>
            <a:r>
              <a:rPr lang="es-EC" dirty="0" err="1"/>
              <a:t>long</a:t>
            </a:r>
            <a:r>
              <a:rPr lang="es-EC" dirty="0"/>
              <a:t>, y = </a:t>
            </a:r>
            <a:r>
              <a:rPr lang="es-EC" dirty="0" err="1"/>
              <a:t>lat</a:t>
            </a:r>
            <a:r>
              <a:rPr lang="es-EC" dirty="0"/>
              <a:t>, </a:t>
            </a:r>
            <a:r>
              <a:rPr lang="es-EC" dirty="0" err="1"/>
              <a:t>group</a:t>
            </a:r>
            <a:r>
              <a:rPr lang="es-EC" dirty="0"/>
              <a:t> = </a:t>
            </a:r>
            <a:r>
              <a:rPr lang="es-EC" dirty="0" err="1"/>
              <a:t>group</a:t>
            </a:r>
            <a:r>
              <a:rPr lang="es-EC" dirty="0"/>
              <a:t>), </a:t>
            </a:r>
            <a:r>
              <a:rPr lang="es-EC" dirty="0" err="1"/>
              <a:t>fill</a:t>
            </a:r>
            <a:r>
              <a:rPr lang="es-EC" dirty="0"/>
              <a:t> = "gray50", color = "</a:t>
            </a:r>
            <a:r>
              <a:rPr lang="es-EC" dirty="0" err="1"/>
              <a:t>black</a:t>
            </a:r>
            <a:r>
              <a:rPr lang="es-EC" dirty="0"/>
              <a:t>") +</a:t>
            </a:r>
          </a:p>
          <a:p>
            <a:r>
              <a:rPr lang="es-EC" dirty="0"/>
              <a:t>  </a:t>
            </a:r>
            <a:r>
              <a:rPr lang="es-EC" dirty="0" err="1"/>
              <a:t>geom_polygon</a:t>
            </a:r>
            <a:r>
              <a:rPr lang="es-EC" dirty="0"/>
              <a:t>(data = </a:t>
            </a:r>
            <a:r>
              <a:rPr lang="es-EC" dirty="0" err="1"/>
              <a:t>p_df</a:t>
            </a:r>
            <a:r>
              <a:rPr lang="es-EC" dirty="0"/>
              <a:t>, aes(x = </a:t>
            </a:r>
            <a:r>
              <a:rPr lang="es-EC" dirty="0" err="1"/>
              <a:t>long</a:t>
            </a:r>
            <a:r>
              <a:rPr lang="es-EC" dirty="0"/>
              <a:t>, y = </a:t>
            </a:r>
            <a:r>
              <a:rPr lang="es-EC" dirty="0" err="1"/>
              <a:t>lat</a:t>
            </a:r>
            <a:r>
              <a:rPr lang="es-EC" dirty="0"/>
              <a:t>, </a:t>
            </a:r>
            <a:r>
              <a:rPr lang="es-EC" dirty="0" err="1"/>
              <a:t>group</a:t>
            </a:r>
            <a:r>
              <a:rPr lang="es-EC" dirty="0"/>
              <a:t> = </a:t>
            </a:r>
            <a:r>
              <a:rPr lang="es-EC" dirty="0" err="1"/>
              <a:t>group</a:t>
            </a:r>
            <a:r>
              <a:rPr lang="es-EC" dirty="0"/>
              <a:t>), </a:t>
            </a:r>
            <a:r>
              <a:rPr lang="es-EC" dirty="0" err="1"/>
              <a:t>fill</a:t>
            </a:r>
            <a:r>
              <a:rPr lang="es-EC" dirty="0"/>
              <a:t> = "red", </a:t>
            </a:r>
            <a:r>
              <a:rPr lang="es-EC" dirty="0" err="1"/>
              <a:t>colour</a:t>
            </a:r>
            <a:r>
              <a:rPr lang="es-EC" dirty="0"/>
              <a:t> = "red", </a:t>
            </a:r>
            <a:r>
              <a:rPr lang="es-EC" dirty="0" err="1"/>
              <a:t>alpha</a:t>
            </a:r>
            <a:r>
              <a:rPr lang="es-EC" dirty="0"/>
              <a:t> =0.1, </a:t>
            </a:r>
            <a:r>
              <a:rPr lang="es-EC" dirty="0" err="1"/>
              <a:t>size</a:t>
            </a:r>
            <a:r>
              <a:rPr lang="es-EC" dirty="0"/>
              <a:t> = 1)+</a:t>
            </a:r>
          </a:p>
          <a:p>
            <a:r>
              <a:rPr lang="es-EC" dirty="0"/>
              <a:t>  </a:t>
            </a:r>
            <a:r>
              <a:rPr lang="es-EC" dirty="0" err="1"/>
              <a:t>theme</a:t>
            </a:r>
            <a:r>
              <a:rPr lang="es-EC" dirty="0"/>
              <a:t>(</a:t>
            </a:r>
            <a:r>
              <a:rPr lang="es-EC" dirty="0" err="1"/>
              <a:t>axis.title.x</a:t>
            </a:r>
            <a:r>
              <a:rPr lang="es-EC" dirty="0"/>
              <a:t>=</a:t>
            </a:r>
            <a:r>
              <a:rPr lang="es-EC" dirty="0" err="1"/>
              <a:t>element_blank</a:t>
            </a:r>
            <a:r>
              <a:rPr lang="es-EC" dirty="0"/>
              <a:t>(), </a:t>
            </a:r>
            <a:r>
              <a:rPr lang="es-EC" dirty="0" err="1"/>
              <a:t>axis.title.y</a:t>
            </a:r>
            <a:r>
              <a:rPr lang="es-EC" dirty="0"/>
              <a:t>=</a:t>
            </a:r>
            <a:r>
              <a:rPr lang="es-EC" dirty="0" err="1"/>
              <a:t>element_blank</a:t>
            </a:r>
            <a:r>
              <a:rPr lang="es-EC" dirty="0"/>
              <a:t>(), </a:t>
            </a:r>
            <a:r>
              <a:rPr lang="es-EC" dirty="0" err="1"/>
              <a:t>plot.margin</a:t>
            </a:r>
            <a:r>
              <a:rPr lang="es-EC" dirty="0"/>
              <a:t> = </a:t>
            </a:r>
            <a:r>
              <a:rPr lang="es-EC" dirty="0" err="1"/>
              <a:t>margin</a:t>
            </a:r>
            <a:r>
              <a:rPr lang="es-EC" dirty="0"/>
              <a:t>(0.1, 0.1, 0.1, 0.1, "cm"), </a:t>
            </a:r>
            <a:r>
              <a:rPr lang="es-EC" dirty="0" err="1"/>
              <a:t>plot.background</a:t>
            </a:r>
            <a:r>
              <a:rPr lang="es-EC" dirty="0"/>
              <a:t> = </a:t>
            </a:r>
            <a:r>
              <a:rPr lang="es-EC" dirty="0" err="1"/>
              <a:t>element_rect</a:t>
            </a:r>
            <a:r>
              <a:rPr lang="es-EC" dirty="0"/>
              <a:t>(  </a:t>
            </a:r>
            <a:r>
              <a:rPr lang="es-EC" dirty="0" err="1"/>
              <a:t>colour</a:t>
            </a:r>
            <a:r>
              <a:rPr lang="es-EC" dirty="0"/>
              <a:t> = "</a:t>
            </a:r>
            <a:r>
              <a:rPr lang="es-EC" dirty="0" err="1"/>
              <a:t>black</a:t>
            </a:r>
            <a:r>
              <a:rPr lang="es-EC" dirty="0"/>
              <a:t>", </a:t>
            </a:r>
            <a:r>
              <a:rPr lang="es-EC" dirty="0" err="1"/>
              <a:t>size</a:t>
            </a:r>
            <a:r>
              <a:rPr lang="es-EC" dirty="0"/>
              <a:t> = 1 ),</a:t>
            </a:r>
          </a:p>
          <a:p>
            <a:r>
              <a:rPr lang="es-EC" dirty="0"/>
              <a:t>        </a:t>
            </a:r>
            <a:r>
              <a:rPr lang="es-EC" dirty="0" err="1"/>
              <a:t>panel.grid.major</a:t>
            </a:r>
            <a:r>
              <a:rPr lang="es-EC" dirty="0"/>
              <a:t> = </a:t>
            </a:r>
            <a:r>
              <a:rPr lang="es-EC" dirty="0" err="1"/>
              <a:t>element_line</a:t>
            </a:r>
            <a:r>
              <a:rPr lang="es-EC" dirty="0"/>
              <a:t>(color = gray(.5), </a:t>
            </a:r>
            <a:r>
              <a:rPr lang="es-EC" dirty="0" err="1"/>
              <a:t>linetype</a:t>
            </a:r>
            <a:r>
              <a:rPr lang="es-EC" dirty="0"/>
              <a:t> = "</a:t>
            </a:r>
            <a:r>
              <a:rPr lang="es-EC" dirty="0" err="1"/>
              <a:t>dashed</a:t>
            </a:r>
            <a:r>
              <a:rPr lang="es-EC" dirty="0"/>
              <a:t>", </a:t>
            </a:r>
            <a:r>
              <a:rPr lang="es-EC" dirty="0" err="1"/>
              <a:t>size</a:t>
            </a:r>
            <a:r>
              <a:rPr lang="es-EC" dirty="0"/>
              <a:t> = 0.5), </a:t>
            </a:r>
            <a:r>
              <a:rPr lang="es-EC" dirty="0" err="1"/>
              <a:t>panel.background</a:t>
            </a:r>
            <a:r>
              <a:rPr lang="es-EC" dirty="0"/>
              <a:t> = </a:t>
            </a:r>
            <a:r>
              <a:rPr lang="es-EC" dirty="0" err="1"/>
              <a:t>element_rect</a:t>
            </a:r>
            <a:r>
              <a:rPr lang="es-EC" dirty="0"/>
              <a:t>(</a:t>
            </a:r>
            <a:r>
              <a:rPr lang="es-EC" dirty="0" err="1"/>
              <a:t>fill</a:t>
            </a:r>
            <a:r>
              <a:rPr lang="es-EC" dirty="0"/>
              <a:t> = "</a:t>
            </a:r>
            <a:r>
              <a:rPr lang="es-EC" dirty="0" err="1"/>
              <a:t>aliceblue</a:t>
            </a:r>
            <a:r>
              <a:rPr lang="es-EC" dirty="0"/>
              <a:t>"))+</a:t>
            </a:r>
          </a:p>
          <a:p>
            <a:r>
              <a:rPr lang="es-EC" dirty="0"/>
              <a:t>  </a:t>
            </a:r>
            <a:r>
              <a:rPr lang="es-EC" dirty="0" err="1"/>
              <a:t>scale_x_continuous</a:t>
            </a:r>
            <a:r>
              <a:rPr lang="es-EC" dirty="0"/>
              <a:t>(</a:t>
            </a:r>
            <a:r>
              <a:rPr lang="es-EC" dirty="0" err="1"/>
              <a:t>breaks</a:t>
            </a:r>
            <a:r>
              <a:rPr lang="es-EC" dirty="0"/>
              <a:t>=c(-150,-110), </a:t>
            </a:r>
            <a:r>
              <a:rPr lang="es-EC" dirty="0" err="1"/>
              <a:t>labels</a:t>
            </a:r>
            <a:r>
              <a:rPr lang="es-EC" dirty="0"/>
              <a:t> = paste0(c(150, 110), '</a:t>
            </a:r>
            <a:r>
              <a:rPr lang="es-EC" dirty="0" err="1"/>
              <a:t>°W</a:t>
            </a:r>
            <a:r>
              <a:rPr lang="es-EC" dirty="0"/>
              <a:t>')) + </a:t>
            </a:r>
          </a:p>
          <a:p>
            <a:r>
              <a:rPr lang="es-EC" dirty="0"/>
              <a:t>  </a:t>
            </a:r>
            <a:r>
              <a:rPr lang="es-EC" dirty="0" err="1"/>
              <a:t>scale_y_continuous</a:t>
            </a:r>
            <a:r>
              <a:rPr lang="es-EC" dirty="0"/>
              <a:t>(</a:t>
            </a:r>
            <a:r>
              <a:rPr lang="es-EC" dirty="0" err="1"/>
              <a:t>breaks</a:t>
            </a:r>
            <a:r>
              <a:rPr lang="es-EC" dirty="0"/>
              <a:t>=c(20,40,60), </a:t>
            </a:r>
            <a:r>
              <a:rPr lang="es-EC" dirty="0" err="1"/>
              <a:t>labels</a:t>
            </a:r>
            <a:r>
              <a:rPr lang="es-EC" dirty="0"/>
              <a:t> = paste0(c(20, 40, 60), '</a:t>
            </a:r>
            <a:r>
              <a:rPr lang="es-EC" dirty="0" err="1"/>
              <a:t>°N</a:t>
            </a:r>
            <a:r>
              <a:rPr lang="es-EC" dirty="0"/>
              <a:t>’))</a:t>
            </a:r>
          </a:p>
          <a:p>
            <a:endParaRPr lang="es-EC" dirty="0"/>
          </a:p>
          <a:p>
            <a:pPr marL="0" marR="0" lvl="0" indent="0" algn="l" defTabSz="914400" rtl="0" eaLnBrk="1" fontAlgn="auto" latinLnBrk="0" hangingPunct="1">
              <a:lnSpc>
                <a:spcPct val="100000"/>
              </a:lnSpc>
              <a:spcBef>
                <a:spcPts val="0"/>
              </a:spcBef>
              <a:spcAft>
                <a:spcPts val="0"/>
              </a:spcAft>
              <a:buClrTx/>
              <a:buSzTx/>
              <a:buFontTx/>
              <a:buNone/>
              <a:tabLst/>
              <a:defRPr/>
            </a:pPr>
            <a:r>
              <a:rPr lang="es-EC" dirty="0"/>
              <a:t>m1 + </a:t>
            </a:r>
            <a:r>
              <a:rPr lang="es-EC" dirty="0" err="1"/>
              <a:t>annotation_custom</a:t>
            </a:r>
            <a:r>
              <a:rPr lang="es-EC" dirty="0"/>
              <a:t>(</a:t>
            </a:r>
            <a:r>
              <a:rPr lang="es-EC" dirty="0" err="1"/>
              <a:t>ggplotGrob</a:t>
            </a:r>
            <a:r>
              <a:rPr lang="es-EC" dirty="0"/>
              <a:t>(m2), </a:t>
            </a:r>
            <a:r>
              <a:rPr lang="es-EC" dirty="0" err="1"/>
              <a:t>xmin</a:t>
            </a:r>
            <a:r>
              <a:rPr lang="es-EC" dirty="0"/>
              <a:t> = -</a:t>
            </a:r>
            <a:r>
              <a:rPr lang="es-EC" dirty="0" err="1"/>
              <a:t>Inf</a:t>
            </a:r>
            <a:r>
              <a:rPr lang="es-EC" dirty="0"/>
              <a:t>, </a:t>
            </a:r>
            <a:r>
              <a:rPr lang="es-EC" dirty="0" err="1"/>
              <a:t>xmax</a:t>
            </a:r>
            <a:r>
              <a:rPr lang="es-EC" dirty="0"/>
              <a:t> = -124.5, </a:t>
            </a:r>
            <a:r>
              <a:rPr lang="es-EC" dirty="0" err="1"/>
              <a:t>ymax</a:t>
            </a:r>
            <a:r>
              <a:rPr lang="es-EC" dirty="0"/>
              <a:t> = </a:t>
            </a:r>
            <a:r>
              <a:rPr lang="es-EC" dirty="0" err="1"/>
              <a:t>Inf</a:t>
            </a:r>
            <a:r>
              <a:rPr lang="es-EC" dirty="0"/>
              <a:t>, </a:t>
            </a:r>
            <a:r>
              <a:rPr lang="es-EC" dirty="0" err="1"/>
              <a:t>ymin</a:t>
            </a:r>
            <a:r>
              <a:rPr lang="es-EC" dirty="0"/>
              <a:t> = 47.9 )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BFF584-1F95-46D6-83E0-064647EB7BFD}" type="slidenum">
              <a:rPr kumimoji="0" lang="es-EC"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EC"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241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dirty="0" err="1"/>
              <a:t>ggplot</a:t>
            </a:r>
            <a:r>
              <a:rPr lang="es-EC" dirty="0"/>
              <a:t>(</a:t>
            </a:r>
            <a:r>
              <a:rPr lang="es-EC" dirty="0" err="1"/>
              <a:t>density_long</a:t>
            </a:r>
            <a:r>
              <a:rPr lang="es-EC" dirty="0"/>
              <a:t>, aes(Date, </a:t>
            </a:r>
            <a:r>
              <a:rPr lang="es-EC" dirty="0" err="1"/>
              <a:t>Value</a:t>
            </a:r>
            <a:r>
              <a:rPr lang="es-EC" dirty="0"/>
              <a:t>, </a:t>
            </a:r>
            <a:r>
              <a:rPr lang="es-EC" dirty="0" err="1"/>
              <a:t>colour</a:t>
            </a:r>
            <a:r>
              <a:rPr lang="es-EC" dirty="0"/>
              <a:t> = </a:t>
            </a:r>
            <a:r>
              <a:rPr lang="es-EC" dirty="0" err="1"/>
              <a:t>Source</a:t>
            </a:r>
            <a:r>
              <a:rPr lang="es-EC" dirty="0"/>
              <a:t>)) +</a:t>
            </a:r>
          </a:p>
          <a:p>
            <a:r>
              <a:rPr lang="es-EC" dirty="0"/>
              <a:t>  </a:t>
            </a:r>
            <a:r>
              <a:rPr lang="es-EC" dirty="0" err="1"/>
              <a:t>geom_path</a:t>
            </a:r>
            <a:r>
              <a:rPr lang="es-EC" dirty="0"/>
              <a:t>(</a:t>
            </a:r>
            <a:r>
              <a:rPr lang="es-EC" dirty="0" err="1"/>
              <a:t>stat</a:t>
            </a:r>
            <a:r>
              <a:rPr lang="es-EC" dirty="0"/>
              <a:t> = "</a:t>
            </a:r>
            <a:r>
              <a:rPr lang="es-EC" dirty="0" err="1"/>
              <a:t>summary</a:t>
            </a:r>
            <a:r>
              <a:rPr lang="es-EC" dirty="0"/>
              <a:t>", aes(</a:t>
            </a:r>
            <a:r>
              <a:rPr lang="es-EC" dirty="0" err="1"/>
              <a:t>linetype</a:t>
            </a:r>
            <a:r>
              <a:rPr lang="es-EC" dirty="0"/>
              <a:t> = </a:t>
            </a:r>
            <a:r>
              <a:rPr lang="es-EC" dirty="0" err="1"/>
              <a:t>Source</a:t>
            </a:r>
            <a:r>
              <a:rPr lang="es-EC" dirty="0"/>
              <a:t>), </a:t>
            </a:r>
            <a:r>
              <a:rPr lang="es-EC" dirty="0" err="1"/>
              <a:t>size</a:t>
            </a:r>
            <a:r>
              <a:rPr lang="es-EC" dirty="0"/>
              <a:t> = 1.4) +</a:t>
            </a:r>
          </a:p>
          <a:p>
            <a:r>
              <a:rPr lang="es-EC" dirty="0"/>
              <a:t>  </a:t>
            </a:r>
            <a:r>
              <a:rPr lang="es-EC" dirty="0" err="1"/>
              <a:t>scale_color_manual</a:t>
            </a:r>
            <a:r>
              <a:rPr lang="es-EC" dirty="0"/>
              <a:t>(</a:t>
            </a:r>
            <a:r>
              <a:rPr lang="es-EC" dirty="0" err="1"/>
              <a:t>values</a:t>
            </a:r>
            <a:r>
              <a:rPr lang="es-EC" dirty="0"/>
              <a:t>=c('</a:t>
            </a:r>
            <a:r>
              <a:rPr lang="es-EC" dirty="0" err="1"/>
              <a:t>black</a:t>
            </a:r>
            <a:r>
              <a:rPr lang="es-EC" dirty="0"/>
              <a:t>','red'))+</a:t>
            </a:r>
          </a:p>
          <a:p>
            <a:r>
              <a:rPr lang="es-EC" dirty="0"/>
              <a:t>  </a:t>
            </a:r>
            <a:r>
              <a:rPr lang="es-EC" dirty="0" err="1"/>
              <a:t>facet_grid</a:t>
            </a:r>
            <a:r>
              <a:rPr lang="es-EC" dirty="0"/>
              <a:t>(</a:t>
            </a:r>
            <a:r>
              <a:rPr lang="es-EC" dirty="0" err="1"/>
              <a:t>Variable~Outplant_Site</a:t>
            </a:r>
            <a:r>
              <a:rPr lang="es-EC" dirty="0"/>
              <a:t>, </a:t>
            </a:r>
            <a:r>
              <a:rPr lang="es-EC" dirty="0" err="1"/>
              <a:t>scales</a:t>
            </a:r>
            <a:r>
              <a:rPr lang="es-EC" dirty="0"/>
              <a:t> = "</a:t>
            </a:r>
            <a:r>
              <a:rPr lang="es-EC" dirty="0" err="1"/>
              <a:t>free_y</a:t>
            </a:r>
            <a:r>
              <a:rPr lang="es-EC" dirty="0"/>
              <a:t>", </a:t>
            </a:r>
            <a:r>
              <a:rPr lang="es-EC" dirty="0" err="1"/>
              <a:t>switch</a:t>
            </a:r>
            <a:r>
              <a:rPr lang="es-EC" dirty="0"/>
              <a:t>="y") +</a:t>
            </a:r>
          </a:p>
          <a:p>
            <a:r>
              <a:rPr lang="es-EC" dirty="0"/>
              <a:t>  </a:t>
            </a:r>
            <a:r>
              <a:rPr lang="es-EC" dirty="0" err="1"/>
              <a:t>xlab</a:t>
            </a:r>
            <a:r>
              <a:rPr lang="es-EC" dirty="0"/>
              <a:t>("</a:t>
            </a:r>
            <a:r>
              <a:rPr lang="es-EC" dirty="0" err="1"/>
              <a:t>Monitoring</a:t>
            </a:r>
            <a:r>
              <a:rPr lang="es-EC" dirty="0"/>
              <a:t> Dates") +</a:t>
            </a:r>
          </a:p>
          <a:p>
            <a:r>
              <a:rPr lang="es-EC" dirty="0"/>
              <a:t>  </a:t>
            </a:r>
            <a:r>
              <a:rPr lang="es-EC" dirty="0" err="1"/>
              <a:t>ylab</a:t>
            </a:r>
            <a:r>
              <a:rPr lang="es-EC" dirty="0"/>
              <a:t>("</a:t>
            </a:r>
            <a:r>
              <a:rPr lang="es-EC" dirty="0" err="1"/>
              <a:t>Traits</a:t>
            </a:r>
            <a:r>
              <a:rPr lang="es-EC" dirty="0"/>
              <a:t>") +</a:t>
            </a:r>
          </a:p>
          <a:p>
            <a:r>
              <a:rPr lang="es-EC" dirty="0"/>
              <a:t>  </a:t>
            </a:r>
            <a:r>
              <a:rPr lang="es-EC" dirty="0" err="1"/>
              <a:t>theme_Publication</a:t>
            </a:r>
            <a:r>
              <a:rPr lang="es-EC" dirty="0"/>
              <a:t>() +</a:t>
            </a:r>
          </a:p>
          <a:p>
            <a:r>
              <a:rPr lang="es-EC" dirty="0"/>
              <a:t>  </a:t>
            </a:r>
            <a:r>
              <a:rPr lang="es-EC" dirty="0" err="1"/>
              <a:t>theme</a:t>
            </a:r>
            <a:r>
              <a:rPr lang="es-EC" dirty="0"/>
              <a:t>(</a:t>
            </a:r>
            <a:r>
              <a:rPr lang="es-EC" dirty="0" err="1"/>
              <a:t>text</a:t>
            </a:r>
            <a:r>
              <a:rPr lang="es-EC" dirty="0"/>
              <a:t> = </a:t>
            </a:r>
            <a:r>
              <a:rPr lang="es-EC" dirty="0" err="1"/>
              <a:t>element_text</a:t>
            </a:r>
            <a:r>
              <a:rPr lang="es-EC" dirty="0"/>
              <a:t>(</a:t>
            </a:r>
            <a:r>
              <a:rPr lang="es-EC" dirty="0" err="1"/>
              <a:t>size</a:t>
            </a:r>
            <a:r>
              <a:rPr lang="es-EC" dirty="0"/>
              <a:t>=20), </a:t>
            </a:r>
            <a:r>
              <a:rPr lang="es-EC" dirty="0" err="1"/>
              <a:t>strip.placement</a:t>
            </a:r>
            <a:r>
              <a:rPr lang="es-EC" dirty="0"/>
              <a:t> = "</a:t>
            </a:r>
            <a:r>
              <a:rPr lang="es-EC" dirty="0" err="1"/>
              <a:t>outside</a:t>
            </a:r>
            <a:r>
              <a:rPr lang="es-EC" dirty="0"/>
              <a:t>",</a:t>
            </a:r>
          </a:p>
          <a:p>
            <a:r>
              <a:rPr lang="es-EC" dirty="0"/>
              <a:t>        </a:t>
            </a:r>
            <a:r>
              <a:rPr lang="es-EC" dirty="0" err="1"/>
              <a:t>strip.text.x</a:t>
            </a:r>
            <a:r>
              <a:rPr lang="es-EC" dirty="0"/>
              <a:t> = </a:t>
            </a:r>
            <a:r>
              <a:rPr lang="es-EC" dirty="0" err="1"/>
              <a:t>element_text</a:t>
            </a:r>
            <a:r>
              <a:rPr lang="es-EC" dirty="0"/>
              <a:t>(</a:t>
            </a:r>
            <a:r>
              <a:rPr lang="es-EC" dirty="0" err="1"/>
              <a:t>hjust</a:t>
            </a:r>
            <a:r>
              <a:rPr lang="es-EC" dirty="0"/>
              <a:t> = 0), </a:t>
            </a:r>
            <a:r>
              <a:rPr lang="es-EC" dirty="0" err="1"/>
              <a:t>strip.text.y</a:t>
            </a:r>
            <a:r>
              <a:rPr lang="es-EC" dirty="0"/>
              <a:t> = </a:t>
            </a:r>
            <a:r>
              <a:rPr lang="es-EC" dirty="0" err="1"/>
              <a:t>element_text</a:t>
            </a:r>
            <a:r>
              <a:rPr lang="es-EC" dirty="0"/>
              <a:t>(</a:t>
            </a:r>
            <a:r>
              <a:rPr lang="es-EC" dirty="0" err="1"/>
              <a:t>vjust</a:t>
            </a:r>
            <a:r>
              <a:rPr lang="es-EC" dirty="0"/>
              <a:t> = 1, </a:t>
            </a:r>
            <a:r>
              <a:rPr lang="es-EC" dirty="0" err="1"/>
              <a:t>hjust</a:t>
            </a:r>
            <a:r>
              <a:rPr lang="es-EC" dirty="0"/>
              <a:t> = 0),</a:t>
            </a:r>
          </a:p>
          <a:p>
            <a:r>
              <a:rPr lang="es-EC" dirty="0"/>
              <a:t>        </a:t>
            </a:r>
            <a:r>
              <a:rPr lang="es-EC" dirty="0" err="1"/>
              <a:t>strip.background</a:t>
            </a:r>
            <a:r>
              <a:rPr lang="es-EC" dirty="0"/>
              <a:t> = </a:t>
            </a:r>
            <a:r>
              <a:rPr lang="es-EC" dirty="0" err="1"/>
              <a:t>element_rect</a:t>
            </a:r>
            <a:r>
              <a:rPr lang="es-EC" dirty="0"/>
              <a:t>(color = NA, </a:t>
            </a:r>
            <a:r>
              <a:rPr lang="es-EC" dirty="0" err="1"/>
              <a:t>fill</a:t>
            </a:r>
            <a:r>
              <a:rPr lang="es-EC" dirty="0"/>
              <a:t> = NA), </a:t>
            </a:r>
            <a:r>
              <a:rPr lang="es-EC" dirty="0" err="1"/>
              <a:t>axis.text.x</a:t>
            </a:r>
            <a:r>
              <a:rPr lang="es-EC" dirty="0"/>
              <a:t> = </a:t>
            </a:r>
            <a:r>
              <a:rPr lang="es-EC" dirty="0" err="1"/>
              <a:t>element_text</a:t>
            </a:r>
            <a:r>
              <a:rPr lang="es-EC" dirty="0"/>
              <a:t>(</a:t>
            </a:r>
            <a:r>
              <a:rPr lang="es-EC" dirty="0" err="1"/>
              <a:t>angle</a:t>
            </a:r>
            <a:r>
              <a:rPr lang="es-EC" dirty="0"/>
              <a:t> = 90, </a:t>
            </a:r>
            <a:r>
              <a:rPr lang="es-EC" dirty="0" err="1"/>
              <a:t>hjust</a:t>
            </a:r>
            <a:r>
              <a:rPr lang="es-EC" dirty="0"/>
              <a:t> = 1),</a:t>
            </a:r>
          </a:p>
          <a:p>
            <a:r>
              <a:rPr lang="es-EC" dirty="0"/>
              <a:t>        </a:t>
            </a:r>
            <a:r>
              <a:rPr lang="es-EC" dirty="0" err="1"/>
              <a:t>legend.position</a:t>
            </a:r>
            <a:r>
              <a:rPr lang="es-EC" dirty="0"/>
              <a:t> = "</a:t>
            </a:r>
            <a:r>
              <a:rPr lang="es-EC" dirty="0" err="1"/>
              <a:t>none</a:t>
            </a:r>
            <a:r>
              <a:rPr lang="es-EC" dirty="0"/>
              <a:t>", </a:t>
            </a:r>
            <a:r>
              <a:rPr lang="es-EC" dirty="0" err="1"/>
              <a:t>plot.title</a:t>
            </a:r>
            <a:r>
              <a:rPr lang="es-EC" dirty="0"/>
              <a:t> = </a:t>
            </a:r>
            <a:r>
              <a:rPr lang="es-EC" dirty="0" err="1"/>
              <a:t>element_text</a:t>
            </a:r>
            <a:r>
              <a:rPr lang="es-EC" dirty="0"/>
              <a:t>(</a:t>
            </a:r>
            <a:r>
              <a:rPr lang="es-EC" dirty="0" err="1"/>
              <a:t>size</a:t>
            </a:r>
            <a:r>
              <a:rPr lang="es-EC" dirty="0"/>
              <a:t> = 20)) +</a:t>
            </a:r>
          </a:p>
          <a:p>
            <a:r>
              <a:rPr lang="es-EC" dirty="0"/>
              <a:t>  </a:t>
            </a:r>
            <a:r>
              <a:rPr lang="es-EC" dirty="0" err="1"/>
              <a:t>scale_x_date</a:t>
            </a:r>
            <a:r>
              <a:rPr lang="es-EC" dirty="0"/>
              <a:t>(</a:t>
            </a:r>
            <a:r>
              <a:rPr lang="es-EC" dirty="0" err="1"/>
              <a:t>breaks</a:t>
            </a:r>
            <a:r>
              <a:rPr lang="es-EC" dirty="0"/>
              <a:t> = </a:t>
            </a:r>
            <a:r>
              <a:rPr lang="es-EC" dirty="0" err="1"/>
              <a:t>as.Date</a:t>
            </a:r>
            <a:r>
              <a:rPr lang="es-EC" dirty="0"/>
              <a:t>(c("0000-06-18", "0000-07-01", "0000-07-14", "0000-07-30", "0000-08-13", "0000-08-28" )),</a:t>
            </a:r>
          </a:p>
          <a:p>
            <a:r>
              <a:rPr lang="es-EC" dirty="0"/>
              <a:t>               </a:t>
            </a:r>
            <a:r>
              <a:rPr lang="es-EC" dirty="0" err="1"/>
              <a:t>labels</a:t>
            </a:r>
            <a:r>
              <a:rPr lang="es-EC" dirty="0"/>
              <a:t> = c("Jun 18", "Jul 01", "Jul 14", "Jul 30", "</a:t>
            </a:r>
            <a:r>
              <a:rPr lang="es-EC" dirty="0" err="1"/>
              <a:t>Aug</a:t>
            </a:r>
            <a:r>
              <a:rPr lang="es-EC" dirty="0"/>
              <a:t> 13", "</a:t>
            </a:r>
            <a:r>
              <a:rPr lang="es-EC" dirty="0" err="1"/>
              <a:t>Aug</a:t>
            </a:r>
            <a:r>
              <a:rPr lang="es-EC" dirty="0"/>
              <a:t> 28")) +</a:t>
            </a:r>
          </a:p>
          <a:p>
            <a:r>
              <a:rPr lang="es-EC" dirty="0"/>
              <a:t>  </a:t>
            </a:r>
            <a:r>
              <a:rPr lang="es-EC" dirty="0" err="1"/>
              <a:t>labs</a:t>
            </a:r>
            <a:r>
              <a:rPr lang="es-EC" dirty="0"/>
              <a:t>(</a:t>
            </a:r>
            <a:r>
              <a:rPr lang="es-EC" dirty="0" err="1"/>
              <a:t>title</a:t>
            </a:r>
            <a:r>
              <a:rPr lang="es-EC" dirty="0"/>
              <a:t> = "</a:t>
            </a:r>
            <a:r>
              <a:rPr lang="es-EC" dirty="0" err="1"/>
              <a:t>Transplant</a:t>
            </a:r>
            <a:r>
              <a:rPr lang="es-EC" dirty="0"/>
              <a:t> </a:t>
            </a:r>
            <a:r>
              <a:rPr lang="es-EC" dirty="0" err="1"/>
              <a:t>Sites</a:t>
            </a:r>
            <a:r>
              <a:rPr lang="es-EC" dirty="0"/>
              <a:t>")</a:t>
            </a:r>
          </a:p>
          <a:p>
            <a:endParaRPr lang="es-EC"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BFF584-1F95-46D6-83E0-064647EB7BFD}" type="slidenum">
              <a:rPr kumimoji="0" lang="es-EC"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C"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36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figure I used the skills we learned for plotting grids and inserting images into the text. The colors were chosen to highlight the lower abundance clades (eutherians and metatherians) so they stand out against the grey highly abundant multituberculates. Furthermore, the colors are ones I’ve tested to be colorblind safe. I also tried to incorporate the principles of avoiding redundancies and unnecessary ink by removing unnecessary captions and labels. </a:t>
            </a:r>
          </a:p>
          <a:p>
            <a:endParaRPr lang="en-US" dirty="0"/>
          </a:p>
          <a:p>
            <a:r>
              <a:rPr lang="en-US" dirty="0"/>
              <a:t>Here is the code:</a:t>
            </a:r>
          </a:p>
          <a:p>
            <a:endParaRPr lang="en-US" dirty="0"/>
          </a:p>
          <a:p>
            <a:r>
              <a:rPr lang="en-US" dirty="0"/>
              <a:t>Figure_1T&lt;- </a:t>
            </a:r>
            <a:r>
              <a:rPr lang="en-US" dirty="0" err="1"/>
              <a:t>as_tibble</a:t>
            </a:r>
            <a:r>
              <a:rPr lang="en-US" dirty="0"/>
              <a:t>(Figure_1)</a:t>
            </a:r>
          </a:p>
          <a:p>
            <a:r>
              <a:rPr lang="en-US" dirty="0"/>
              <a:t>View(Figure_1T)</a:t>
            </a:r>
          </a:p>
          <a:p>
            <a:endParaRPr lang="en-US" dirty="0"/>
          </a:p>
          <a:p>
            <a:r>
              <a:rPr lang="en-US" dirty="0"/>
              <a:t>###reorder taxa by abundance###</a:t>
            </a:r>
          </a:p>
          <a:p>
            <a:r>
              <a:rPr lang="en-US" dirty="0"/>
              <a:t>Figure_1T$Taxa = factor(Figure_1T$Taxa, levels =c("</a:t>
            </a:r>
            <a:r>
              <a:rPr lang="en-US" dirty="0" err="1"/>
              <a:t>Multituberculates","Eutherians</a:t>
            </a:r>
            <a:r>
              <a:rPr lang="en-US" dirty="0"/>
              <a:t>", "Metatherians"))</a:t>
            </a:r>
          </a:p>
          <a:p>
            <a:endParaRPr lang="en-US" dirty="0"/>
          </a:p>
          <a:p>
            <a:endParaRPr lang="en-US" dirty="0"/>
          </a:p>
          <a:p>
            <a:r>
              <a:rPr lang="en-US" dirty="0"/>
              <a:t>HJ&lt;-</a:t>
            </a:r>
            <a:r>
              <a:rPr lang="en-US" dirty="0" err="1"/>
              <a:t>ggplot</a:t>
            </a:r>
            <a:r>
              <a:rPr lang="en-US" dirty="0"/>
              <a:t>(data=Figure_1T, </a:t>
            </a:r>
            <a:r>
              <a:rPr lang="en-US" dirty="0" err="1"/>
              <a:t>aes</a:t>
            </a:r>
            <a:r>
              <a:rPr lang="en-US" dirty="0"/>
              <a:t>(x=Taxa, y=HerpiJunk, fill=Taxa)) +</a:t>
            </a:r>
          </a:p>
          <a:p>
            <a:r>
              <a:rPr lang="en-US" dirty="0"/>
              <a:t>  </a:t>
            </a:r>
            <a:r>
              <a:rPr lang="en-US" dirty="0" err="1"/>
              <a:t>geom_col</a:t>
            </a:r>
            <a:r>
              <a:rPr lang="en-US" dirty="0"/>
              <a:t>()+</a:t>
            </a:r>
          </a:p>
          <a:p>
            <a:r>
              <a:rPr lang="en-US" dirty="0"/>
              <a:t>  </a:t>
            </a:r>
            <a:r>
              <a:rPr lang="en-US" dirty="0" err="1"/>
              <a:t>scale_fill_manual</a:t>
            </a:r>
            <a:r>
              <a:rPr lang="en-US" dirty="0"/>
              <a:t>(values=c("#BFBFBF","#F1725F", "#80BDDF"))+</a:t>
            </a:r>
          </a:p>
          <a:p>
            <a:r>
              <a:rPr lang="en-US" dirty="0"/>
              <a:t>  </a:t>
            </a:r>
            <a:r>
              <a:rPr lang="en-US" dirty="0" err="1"/>
              <a:t>xlab</a:t>
            </a:r>
            <a:r>
              <a:rPr lang="en-US" dirty="0"/>
              <a:t>("") +</a:t>
            </a:r>
          </a:p>
          <a:p>
            <a:r>
              <a:rPr lang="en-US" dirty="0"/>
              <a:t>  </a:t>
            </a:r>
            <a:r>
              <a:rPr lang="en-US" dirty="0" err="1"/>
              <a:t>ylab</a:t>
            </a:r>
            <a:r>
              <a:rPr lang="en-US" dirty="0"/>
              <a:t>("") +</a:t>
            </a:r>
          </a:p>
          <a:p>
            <a:r>
              <a:rPr lang="en-US" dirty="0"/>
              <a:t>  labs(subtitle="n=44")+</a:t>
            </a:r>
          </a:p>
          <a:p>
            <a:r>
              <a:rPr lang="en-US" dirty="0"/>
              <a:t>  </a:t>
            </a:r>
            <a:r>
              <a:rPr lang="en-US" dirty="0" err="1"/>
              <a:t>ggtitle</a:t>
            </a:r>
            <a:r>
              <a:rPr lang="en-US" dirty="0"/>
              <a:t>("HerpiJunk") +</a:t>
            </a:r>
          </a:p>
          <a:p>
            <a:r>
              <a:rPr lang="en-US" dirty="0"/>
              <a:t>  </a:t>
            </a:r>
            <a:r>
              <a:rPr lang="en-US" dirty="0" err="1"/>
              <a:t>scale_y_continuous</a:t>
            </a:r>
            <a:r>
              <a:rPr lang="en-US" dirty="0"/>
              <a:t>(limits = c(0,1), expand = c(0,0)) +</a:t>
            </a:r>
          </a:p>
          <a:p>
            <a:r>
              <a:rPr lang="en-US" dirty="0"/>
              <a:t>  </a:t>
            </a:r>
            <a:r>
              <a:rPr lang="en-US" dirty="0" err="1"/>
              <a:t>theme_classic</a:t>
            </a:r>
            <a:r>
              <a:rPr lang="en-US" dirty="0"/>
              <a:t>()+</a:t>
            </a:r>
          </a:p>
          <a:p>
            <a:r>
              <a:rPr lang="en-US" dirty="0"/>
              <a:t>  theme(</a:t>
            </a:r>
            <a:r>
              <a:rPr lang="en-US" dirty="0" err="1"/>
              <a:t>legend.position</a:t>
            </a:r>
            <a:r>
              <a:rPr lang="en-US" dirty="0"/>
              <a:t>='none', </a:t>
            </a:r>
            <a:r>
              <a:rPr lang="en-US" dirty="0" err="1"/>
              <a:t>axis.text.x</a:t>
            </a:r>
            <a:r>
              <a:rPr lang="en-US" dirty="0"/>
              <a:t>=</a:t>
            </a:r>
            <a:r>
              <a:rPr lang="en-US" dirty="0" err="1"/>
              <a:t>element_blank</a:t>
            </a:r>
            <a:r>
              <a:rPr lang="en-US" dirty="0"/>
              <a:t>())</a:t>
            </a:r>
          </a:p>
          <a:p>
            <a:endParaRPr lang="en-US" dirty="0"/>
          </a:p>
          <a:p>
            <a:r>
              <a:rPr lang="en-US" dirty="0"/>
              <a:t>M1&lt;-</a:t>
            </a:r>
            <a:r>
              <a:rPr lang="en-US" dirty="0" err="1"/>
              <a:t>ggplot</a:t>
            </a:r>
            <a:r>
              <a:rPr lang="en-US" dirty="0"/>
              <a:t>(data=Figure_1T, </a:t>
            </a:r>
            <a:r>
              <a:rPr lang="en-US" dirty="0" err="1"/>
              <a:t>aes</a:t>
            </a:r>
            <a:r>
              <a:rPr lang="en-US" dirty="0"/>
              <a:t>(x=Taxa, y=Morales1, fill=Taxa)) +</a:t>
            </a:r>
          </a:p>
          <a:p>
            <a:r>
              <a:rPr lang="en-US" dirty="0"/>
              <a:t>  </a:t>
            </a:r>
            <a:r>
              <a:rPr lang="en-US" dirty="0" err="1"/>
              <a:t>geom_col</a:t>
            </a:r>
            <a:r>
              <a:rPr lang="en-US" dirty="0"/>
              <a:t>()+</a:t>
            </a:r>
          </a:p>
          <a:p>
            <a:r>
              <a:rPr lang="en-US" dirty="0"/>
              <a:t>  </a:t>
            </a:r>
            <a:r>
              <a:rPr lang="en-US" dirty="0" err="1"/>
              <a:t>scale_fill_manual</a:t>
            </a:r>
            <a:r>
              <a:rPr lang="en-US" dirty="0"/>
              <a:t>(values=c("#BFBFBF","#F1725F", "#80BDDF"))+</a:t>
            </a:r>
          </a:p>
          <a:p>
            <a:r>
              <a:rPr lang="en-US" dirty="0"/>
              <a:t>  </a:t>
            </a:r>
            <a:r>
              <a:rPr lang="en-US" dirty="0" err="1"/>
              <a:t>xlab</a:t>
            </a:r>
            <a:r>
              <a:rPr lang="en-US" dirty="0"/>
              <a:t>("") +</a:t>
            </a:r>
          </a:p>
          <a:p>
            <a:r>
              <a:rPr lang="en-US" dirty="0"/>
              <a:t>  </a:t>
            </a:r>
            <a:r>
              <a:rPr lang="en-US" dirty="0" err="1"/>
              <a:t>ylab</a:t>
            </a:r>
            <a:r>
              <a:rPr lang="en-US" dirty="0"/>
              <a:t>("") +</a:t>
            </a:r>
          </a:p>
          <a:p>
            <a:r>
              <a:rPr lang="en-US" dirty="0"/>
              <a:t>  labs(subtitle="n=244")+</a:t>
            </a:r>
          </a:p>
          <a:p>
            <a:r>
              <a:rPr lang="en-US" dirty="0"/>
              <a:t>  </a:t>
            </a:r>
            <a:r>
              <a:rPr lang="en-US" dirty="0" err="1"/>
              <a:t>ggtitle</a:t>
            </a:r>
            <a:r>
              <a:rPr lang="en-US" dirty="0"/>
              <a:t>("Morales 1") +</a:t>
            </a:r>
          </a:p>
          <a:p>
            <a:r>
              <a:rPr lang="en-US" dirty="0"/>
              <a:t>  </a:t>
            </a:r>
            <a:r>
              <a:rPr lang="en-US" dirty="0" err="1"/>
              <a:t>scale_y_continuous</a:t>
            </a:r>
            <a:r>
              <a:rPr lang="en-US" dirty="0"/>
              <a:t>(limits = c(0,1), expand = c(0,0)) +</a:t>
            </a:r>
          </a:p>
          <a:p>
            <a:r>
              <a:rPr lang="en-US" dirty="0"/>
              <a:t>  </a:t>
            </a:r>
            <a:r>
              <a:rPr lang="en-US" dirty="0" err="1"/>
              <a:t>theme_classic</a:t>
            </a:r>
            <a:r>
              <a:rPr lang="en-US" dirty="0"/>
              <a:t>()+</a:t>
            </a:r>
          </a:p>
          <a:p>
            <a:r>
              <a:rPr lang="en-US" dirty="0"/>
              <a:t>  theme(</a:t>
            </a:r>
            <a:r>
              <a:rPr lang="en-US" dirty="0" err="1"/>
              <a:t>legend.position</a:t>
            </a:r>
            <a:r>
              <a:rPr lang="en-US" dirty="0"/>
              <a:t>='none', </a:t>
            </a:r>
            <a:r>
              <a:rPr lang="en-US" dirty="0" err="1"/>
              <a:t>axis.text.x</a:t>
            </a:r>
            <a:r>
              <a:rPr lang="en-US" dirty="0"/>
              <a:t>=</a:t>
            </a:r>
            <a:r>
              <a:rPr lang="en-US" dirty="0" err="1"/>
              <a:t>element_blank</a:t>
            </a:r>
            <a:r>
              <a:rPr lang="en-US" dirty="0"/>
              <a:t>())</a:t>
            </a:r>
          </a:p>
          <a:p>
            <a:endParaRPr lang="en-US" dirty="0"/>
          </a:p>
          <a:p>
            <a:r>
              <a:rPr lang="en-US" dirty="0"/>
              <a:t>WC1&lt;-</a:t>
            </a:r>
            <a:r>
              <a:rPr lang="en-US" dirty="0" err="1"/>
              <a:t>ggplot</a:t>
            </a:r>
            <a:r>
              <a:rPr lang="en-US" dirty="0"/>
              <a:t>(data=Figure_1T, </a:t>
            </a:r>
            <a:r>
              <a:rPr lang="en-US" dirty="0" err="1"/>
              <a:t>aes</a:t>
            </a:r>
            <a:r>
              <a:rPr lang="en-US" dirty="0"/>
              <a:t>(x=Taxa, y=WormCoulee1, fill=Taxa)) +</a:t>
            </a:r>
          </a:p>
          <a:p>
            <a:r>
              <a:rPr lang="en-US" dirty="0"/>
              <a:t>  </a:t>
            </a:r>
            <a:r>
              <a:rPr lang="en-US" dirty="0" err="1"/>
              <a:t>geom_col</a:t>
            </a:r>
            <a:r>
              <a:rPr lang="en-US" dirty="0"/>
              <a:t>()+</a:t>
            </a:r>
          </a:p>
          <a:p>
            <a:r>
              <a:rPr lang="en-US" dirty="0"/>
              <a:t>  </a:t>
            </a:r>
            <a:r>
              <a:rPr lang="en-US" dirty="0" err="1"/>
              <a:t>scale_fill_manual</a:t>
            </a:r>
            <a:r>
              <a:rPr lang="en-US" dirty="0"/>
              <a:t>(values=c("#BFBFBF","#F1725F", "#80BDDF"))+</a:t>
            </a:r>
          </a:p>
          <a:p>
            <a:r>
              <a:rPr lang="en-US" dirty="0"/>
              <a:t>  </a:t>
            </a:r>
            <a:r>
              <a:rPr lang="en-US" dirty="0" err="1"/>
              <a:t>xlab</a:t>
            </a:r>
            <a:r>
              <a:rPr lang="en-US" dirty="0"/>
              <a:t>("")+</a:t>
            </a:r>
          </a:p>
          <a:p>
            <a:r>
              <a:rPr lang="en-US" dirty="0"/>
              <a:t>  </a:t>
            </a:r>
            <a:r>
              <a:rPr lang="en-US" dirty="0" err="1"/>
              <a:t>ylab</a:t>
            </a:r>
            <a:r>
              <a:rPr lang="en-US" dirty="0"/>
              <a:t>("Abundance (%)") +</a:t>
            </a:r>
          </a:p>
          <a:p>
            <a:r>
              <a:rPr lang="en-US" dirty="0"/>
              <a:t>  labs(subtitle="n=919")+</a:t>
            </a:r>
          </a:p>
          <a:p>
            <a:r>
              <a:rPr lang="en-US" dirty="0"/>
              <a:t>  </a:t>
            </a:r>
            <a:r>
              <a:rPr lang="en-US" dirty="0" err="1"/>
              <a:t>ggtitle</a:t>
            </a:r>
            <a:r>
              <a:rPr lang="en-US" dirty="0"/>
              <a:t>("Worm Coulee 1") +</a:t>
            </a:r>
          </a:p>
          <a:p>
            <a:r>
              <a:rPr lang="en-US" dirty="0"/>
              <a:t>  </a:t>
            </a:r>
            <a:r>
              <a:rPr lang="en-US" dirty="0" err="1"/>
              <a:t>scale_y_continuous</a:t>
            </a:r>
            <a:r>
              <a:rPr lang="en-US" dirty="0"/>
              <a:t>(limits = c(0,1), expand = c(0,0)) +</a:t>
            </a:r>
          </a:p>
          <a:p>
            <a:r>
              <a:rPr lang="en-US" dirty="0"/>
              <a:t>  </a:t>
            </a:r>
            <a:r>
              <a:rPr lang="en-US" dirty="0" err="1"/>
              <a:t>theme_classic</a:t>
            </a:r>
            <a:r>
              <a:rPr lang="en-US" dirty="0"/>
              <a:t>()+</a:t>
            </a:r>
          </a:p>
          <a:p>
            <a:r>
              <a:rPr lang="en-US" dirty="0"/>
              <a:t>  theme(</a:t>
            </a:r>
            <a:r>
              <a:rPr lang="en-US" dirty="0" err="1"/>
              <a:t>legend.position</a:t>
            </a:r>
            <a:r>
              <a:rPr lang="en-US" dirty="0"/>
              <a:t>='none')</a:t>
            </a:r>
          </a:p>
          <a:p>
            <a:r>
              <a:rPr lang="en-US" dirty="0"/>
              <a:t>WC1.E&lt;-</a:t>
            </a:r>
            <a:r>
              <a:rPr lang="en-US" dirty="0" err="1"/>
              <a:t>ggdraw</a:t>
            </a:r>
            <a:r>
              <a:rPr lang="en-US" dirty="0"/>
              <a:t>(WC1) +</a:t>
            </a:r>
          </a:p>
          <a:p>
            <a:r>
              <a:rPr lang="en-US" dirty="0"/>
              <a:t>  </a:t>
            </a:r>
            <a:r>
              <a:rPr lang="en-US" dirty="0" err="1"/>
              <a:t>draw_image</a:t>
            </a:r>
            <a:r>
              <a:rPr lang="en-US" dirty="0"/>
              <a:t>(image="</a:t>
            </a:r>
            <a:r>
              <a:rPr lang="en-US" dirty="0" err="1"/>
              <a:t>Multi.png</a:t>
            </a:r>
            <a:r>
              <a:rPr lang="en-US" dirty="0"/>
              <a:t>", x = 0.25, y = 0.46, width = 0.08, height =0.08)</a:t>
            </a:r>
          </a:p>
          <a:p>
            <a:r>
              <a:rPr lang="en-US" dirty="0"/>
              <a:t>WC1.EK&lt;-</a:t>
            </a:r>
            <a:r>
              <a:rPr lang="en-US" dirty="0" err="1"/>
              <a:t>ggdraw</a:t>
            </a:r>
            <a:r>
              <a:rPr lang="en-US" dirty="0"/>
              <a:t>(WC1.E)+</a:t>
            </a:r>
          </a:p>
          <a:p>
            <a:r>
              <a:rPr lang="en-US" dirty="0"/>
              <a:t>  </a:t>
            </a:r>
            <a:r>
              <a:rPr lang="en-US" dirty="0" err="1"/>
              <a:t>draw_image</a:t>
            </a:r>
            <a:r>
              <a:rPr lang="en-US" dirty="0"/>
              <a:t>(image="</a:t>
            </a:r>
            <a:r>
              <a:rPr lang="en-US" dirty="0" err="1"/>
              <a:t>Elephant.png</a:t>
            </a:r>
            <a:r>
              <a:rPr lang="en-US" dirty="0"/>
              <a:t>", x = 0.50, y = 0.46, width = 0.1, height =0.1)</a:t>
            </a:r>
          </a:p>
          <a:p>
            <a:r>
              <a:rPr lang="en-US" dirty="0"/>
              <a:t>WC1.Final&lt;-</a:t>
            </a:r>
            <a:r>
              <a:rPr lang="en-US" dirty="0" err="1"/>
              <a:t>ggdraw</a:t>
            </a:r>
            <a:r>
              <a:rPr lang="en-US" dirty="0"/>
              <a:t>(WC1.EK)+</a:t>
            </a:r>
          </a:p>
          <a:p>
            <a:r>
              <a:rPr lang="en-US" dirty="0"/>
              <a:t>  </a:t>
            </a:r>
            <a:r>
              <a:rPr lang="en-US" dirty="0" err="1"/>
              <a:t>draw_image</a:t>
            </a:r>
            <a:r>
              <a:rPr lang="en-US" dirty="0"/>
              <a:t>(image="</a:t>
            </a:r>
            <a:r>
              <a:rPr lang="en-US" dirty="0" err="1"/>
              <a:t>Kangaroo.png</a:t>
            </a:r>
            <a:r>
              <a:rPr lang="en-US" dirty="0"/>
              <a:t>", x = 0.75, y = 0.46, width = 0.1, height =0.1)</a:t>
            </a:r>
          </a:p>
          <a:p>
            <a:endParaRPr lang="en-US" dirty="0"/>
          </a:p>
          <a:p>
            <a:r>
              <a:rPr lang="en-US" dirty="0"/>
              <a:t>CP&lt;-</a:t>
            </a:r>
            <a:r>
              <a:rPr lang="en-US" dirty="0" err="1"/>
              <a:t>ggplot</a:t>
            </a:r>
            <a:r>
              <a:rPr lang="en-US" dirty="0"/>
              <a:t>(data=Figure_1T, </a:t>
            </a:r>
            <a:r>
              <a:rPr lang="en-US" dirty="0" err="1"/>
              <a:t>aes</a:t>
            </a:r>
            <a:r>
              <a:rPr lang="en-US" dirty="0"/>
              <a:t>(x=Taxa, y=CarriePadgett6, fill=Taxa)) +</a:t>
            </a:r>
          </a:p>
          <a:p>
            <a:r>
              <a:rPr lang="en-US" dirty="0"/>
              <a:t>  </a:t>
            </a:r>
            <a:r>
              <a:rPr lang="en-US" dirty="0" err="1"/>
              <a:t>geom_col</a:t>
            </a:r>
            <a:r>
              <a:rPr lang="en-US" dirty="0"/>
              <a:t>()+</a:t>
            </a:r>
          </a:p>
          <a:p>
            <a:r>
              <a:rPr lang="en-US" dirty="0"/>
              <a:t>  </a:t>
            </a:r>
            <a:r>
              <a:rPr lang="en-US" dirty="0" err="1"/>
              <a:t>scale_fill_manual</a:t>
            </a:r>
            <a:r>
              <a:rPr lang="en-US" dirty="0"/>
              <a:t>(values=c("#BFBFBF","#F1725F", "#80BDDF"))+</a:t>
            </a:r>
          </a:p>
          <a:p>
            <a:r>
              <a:rPr lang="en-US" dirty="0"/>
              <a:t>  </a:t>
            </a:r>
            <a:r>
              <a:rPr lang="en-US" dirty="0" err="1"/>
              <a:t>xlab</a:t>
            </a:r>
            <a:r>
              <a:rPr lang="en-US" dirty="0"/>
              <a:t>("") +</a:t>
            </a:r>
          </a:p>
          <a:p>
            <a:r>
              <a:rPr lang="en-US" dirty="0"/>
              <a:t>  </a:t>
            </a:r>
            <a:r>
              <a:rPr lang="en-US" dirty="0" err="1"/>
              <a:t>ylab</a:t>
            </a:r>
            <a:r>
              <a:rPr lang="en-US" dirty="0"/>
              <a:t>("") +</a:t>
            </a:r>
          </a:p>
          <a:p>
            <a:r>
              <a:rPr lang="en-US" dirty="0"/>
              <a:t>  labs(subtitle="n=78")+</a:t>
            </a:r>
          </a:p>
          <a:p>
            <a:r>
              <a:rPr lang="en-US" dirty="0"/>
              <a:t>  </a:t>
            </a:r>
            <a:r>
              <a:rPr lang="en-US" dirty="0" err="1"/>
              <a:t>ggtitle</a:t>
            </a:r>
            <a:r>
              <a:rPr lang="en-US" dirty="0"/>
              <a:t>("Carrie Padgett 6") +</a:t>
            </a:r>
          </a:p>
          <a:p>
            <a:r>
              <a:rPr lang="en-US" dirty="0"/>
              <a:t>  </a:t>
            </a:r>
            <a:r>
              <a:rPr lang="en-US" dirty="0" err="1"/>
              <a:t>scale_y_continuous</a:t>
            </a:r>
            <a:r>
              <a:rPr lang="en-US" dirty="0"/>
              <a:t>(limits = c(0,1), expand = c(0,0)) +</a:t>
            </a:r>
          </a:p>
          <a:p>
            <a:r>
              <a:rPr lang="en-US" dirty="0"/>
              <a:t>  </a:t>
            </a:r>
            <a:r>
              <a:rPr lang="en-US" dirty="0" err="1"/>
              <a:t>theme_classic</a:t>
            </a:r>
            <a:r>
              <a:rPr lang="en-US" dirty="0"/>
              <a:t>()+</a:t>
            </a:r>
          </a:p>
          <a:p>
            <a:r>
              <a:rPr lang="en-US" dirty="0"/>
              <a:t>  theme(</a:t>
            </a:r>
            <a:r>
              <a:rPr lang="en-US" dirty="0" err="1"/>
              <a:t>legend.position</a:t>
            </a:r>
            <a:r>
              <a:rPr lang="en-US" dirty="0"/>
              <a:t>='none', </a:t>
            </a:r>
            <a:r>
              <a:rPr lang="en-US" dirty="0" err="1"/>
              <a:t>axis.text.x</a:t>
            </a:r>
            <a:r>
              <a:rPr lang="en-US" dirty="0"/>
              <a:t>=</a:t>
            </a:r>
            <a:r>
              <a:rPr lang="en-US" dirty="0" err="1"/>
              <a:t>element_blank</a:t>
            </a:r>
            <a:r>
              <a:rPr lang="en-US" dirty="0"/>
              <a:t>())</a:t>
            </a:r>
          </a:p>
          <a:p>
            <a:endParaRPr lang="en-US" dirty="0"/>
          </a:p>
          <a:p>
            <a:endParaRPr lang="en-US" dirty="0"/>
          </a:p>
          <a:p>
            <a:endParaRPr lang="en-US" dirty="0"/>
          </a:p>
          <a:p>
            <a:r>
              <a:rPr lang="en-US" dirty="0" err="1"/>
              <a:t>plot_grid</a:t>
            </a:r>
            <a:r>
              <a:rPr lang="en-US" dirty="0"/>
              <a:t>(WC1.Final, M1, CP, HJ,</a:t>
            </a:r>
          </a:p>
          <a:p>
            <a:r>
              <a:rPr lang="en-US" dirty="0"/>
              <a:t>  </a:t>
            </a:r>
            <a:r>
              <a:rPr lang="en-US" dirty="0" err="1"/>
              <a:t>label_size</a:t>
            </a:r>
            <a:r>
              <a:rPr lang="en-US" dirty="0"/>
              <a:t> = 12,</a:t>
            </a:r>
          </a:p>
          <a:p>
            <a:r>
              <a:rPr lang="en-US" dirty="0"/>
              <a:t>  align= c("t", "b"),</a:t>
            </a:r>
          </a:p>
          <a:p>
            <a:r>
              <a:rPr lang="en-US" dirty="0"/>
              <a:t>  </a:t>
            </a:r>
            <a:r>
              <a:rPr lang="en-US" dirty="0" err="1"/>
              <a:t>nrow</a:t>
            </a:r>
            <a:r>
              <a:rPr lang="en-US" dirty="0"/>
              <a:t> = 2,</a:t>
            </a:r>
          </a:p>
          <a:p>
            <a:r>
              <a:rPr lang="en-US" dirty="0"/>
              <a:t>  </a:t>
            </a:r>
            <a:r>
              <a:rPr lang="en-US" dirty="0" err="1"/>
              <a:t>ncol</a:t>
            </a:r>
            <a:r>
              <a:rPr lang="en-US" dirty="0"/>
              <a:t> = 2)</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F79D0F-B404-D746-BC1C-27E7898738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162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figure I wanted to focus on simplicity. I used the principles of avoiding redundancy and excess ink usage when choosing how to display the labels for each graph. Like the first I used the </a:t>
            </a:r>
            <a:r>
              <a:rPr lang="en-US" dirty="0" err="1"/>
              <a:t>plotgrid</a:t>
            </a:r>
            <a:r>
              <a:rPr lang="en-US" dirty="0"/>
              <a:t> skills to create a composite of all the different groups. I also added the dotted line to symbolize an important marker in the data (a mass extinction). </a:t>
            </a:r>
          </a:p>
          <a:p>
            <a:endParaRPr lang="en-US" dirty="0"/>
          </a:p>
          <a:p>
            <a:r>
              <a:rPr lang="en-US" dirty="0"/>
              <a:t>Here is the code:</a:t>
            </a:r>
          </a:p>
          <a:p>
            <a:r>
              <a:rPr lang="en-US" dirty="0"/>
              <a:t>Figure_3DaTa&lt;- </a:t>
            </a:r>
            <a:r>
              <a:rPr lang="en-US" dirty="0" err="1"/>
              <a:t>as_tibble</a:t>
            </a:r>
            <a:r>
              <a:rPr lang="en-US" dirty="0"/>
              <a:t>(Figure_3)</a:t>
            </a:r>
          </a:p>
          <a:p>
            <a:r>
              <a:rPr lang="en-US" dirty="0"/>
              <a:t>View(Figure_3DaTa)</a:t>
            </a:r>
          </a:p>
          <a:p>
            <a:endParaRPr lang="en-US" dirty="0"/>
          </a:p>
          <a:p>
            <a:r>
              <a:rPr lang="en-US" dirty="0" err="1"/>
              <a:t>AllTaxaDNE</a:t>
            </a:r>
            <a:r>
              <a:rPr lang="en-US" dirty="0"/>
              <a:t>&lt;-</a:t>
            </a:r>
            <a:r>
              <a:rPr lang="en-US" dirty="0" err="1"/>
              <a:t>ggplot</a:t>
            </a:r>
            <a:r>
              <a:rPr lang="en-US" dirty="0"/>
              <a:t>(data=Figure_3DaTa, </a:t>
            </a:r>
            <a:r>
              <a:rPr lang="en-US" dirty="0" err="1"/>
              <a:t>aes</a:t>
            </a:r>
            <a:r>
              <a:rPr lang="en-US" dirty="0"/>
              <a:t>(x=Age, y=DNE))+</a:t>
            </a:r>
          </a:p>
          <a:p>
            <a:r>
              <a:rPr lang="en-US" dirty="0"/>
              <a:t>  </a:t>
            </a:r>
            <a:r>
              <a:rPr lang="en-US" dirty="0" err="1"/>
              <a:t>geom_boxplot</a:t>
            </a:r>
            <a:r>
              <a:rPr lang="en-US" dirty="0"/>
              <a:t>()+</a:t>
            </a:r>
          </a:p>
          <a:p>
            <a:r>
              <a:rPr lang="en-US" dirty="0"/>
              <a:t>  </a:t>
            </a:r>
            <a:r>
              <a:rPr lang="en-US" dirty="0" err="1"/>
              <a:t>ggtitle</a:t>
            </a:r>
            <a:r>
              <a:rPr lang="en-US" dirty="0"/>
              <a:t>("All Taxa")+</a:t>
            </a:r>
          </a:p>
          <a:p>
            <a:r>
              <a:rPr lang="en-US" dirty="0"/>
              <a:t>  </a:t>
            </a:r>
            <a:r>
              <a:rPr lang="en-US" dirty="0" err="1"/>
              <a:t>xlab</a:t>
            </a:r>
            <a:r>
              <a:rPr lang="en-US" dirty="0"/>
              <a:t>("")+</a:t>
            </a:r>
          </a:p>
          <a:p>
            <a:r>
              <a:rPr lang="en-US" dirty="0"/>
              <a:t>  </a:t>
            </a:r>
            <a:r>
              <a:rPr lang="en-US" dirty="0" err="1"/>
              <a:t>ylab</a:t>
            </a:r>
            <a:r>
              <a:rPr lang="en-US" dirty="0"/>
              <a:t>("")+</a:t>
            </a:r>
          </a:p>
          <a:p>
            <a:r>
              <a:rPr lang="en-US" dirty="0"/>
              <a:t>  </a:t>
            </a:r>
            <a:r>
              <a:rPr lang="en-US" dirty="0" err="1"/>
              <a:t>geom_vline</a:t>
            </a:r>
            <a:r>
              <a:rPr lang="en-US" dirty="0"/>
              <a:t>(</a:t>
            </a:r>
            <a:r>
              <a:rPr lang="en-US" dirty="0" err="1"/>
              <a:t>xintercept</a:t>
            </a:r>
            <a:r>
              <a:rPr lang="en-US" dirty="0"/>
              <a:t>=1.5, </a:t>
            </a:r>
            <a:r>
              <a:rPr lang="en-US" dirty="0" err="1"/>
              <a:t>linetype</a:t>
            </a:r>
            <a:r>
              <a:rPr lang="en-US" dirty="0"/>
              <a:t>="dashed")+</a:t>
            </a:r>
          </a:p>
          <a:p>
            <a:r>
              <a:rPr lang="en-US" dirty="0"/>
              <a:t>  </a:t>
            </a:r>
            <a:r>
              <a:rPr lang="en-US" dirty="0" err="1"/>
              <a:t>theme_classic</a:t>
            </a:r>
            <a:r>
              <a:rPr lang="en-US" dirty="0"/>
              <a:t>()</a:t>
            </a:r>
          </a:p>
          <a:p>
            <a:endParaRPr lang="en-US" dirty="0"/>
          </a:p>
          <a:p>
            <a:r>
              <a:rPr lang="en-US" dirty="0" err="1"/>
              <a:t>AllTaxaOPC</a:t>
            </a:r>
            <a:r>
              <a:rPr lang="en-US" dirty="0"/>
              <a:t>&lt;-</a:t>
            </a:r>
            <a:r>
              <a:rPr lang="en-US" dirty="0" err="1"/>
              <a:t>ggplot</a:t>
            </a:r>
            <a:r>
              <a:rPr lang="en-US" dirty="0"/>
              <a:t>(data=Figure_3DaTa, </a:t>
            </a:r>
            <a:r>
              <a:rPr lang="en-US" dirty="0" err="1"/>
              <a:t>aes</a:t>
            </a:r>
            <a:r>
              <a:rPr lang="en-US" dirty="0"/>
              <a:t>(x=Age, y=OPC))+</a:t>
            </a:r>
          </a:p>
          <a:p>
            <a:r>
              <a:rPr lang="en-US" dirty="0"/>
              <a:t>  </a:t>
            </a:r>
            <a:r>
              <a:rPr lang="en-US" dirty="0" err="1"/>
              <a:t>geom_boxplot</a:t>
            </a:r>
            <a:r>
              <a:rPr lang="en-US" dirty="0"/>
              <a:t>()+</a:t>
            </a:r>
          </a:p>
          <a:p>
            <a:r>
              <a:rPr lang="en-US" dirty="0"/>
              <a:t>  </a:t>
            </a:r>
            <a:r>
              <a:rPr lang="en-US" dirty="0" err="1"/>
              <a:t>xlab</a:t>
            </a:r>
            <a:r>
              <a:rPr lang="en-US" dirty="0"/>
              <a:t>("")+</a:t>
            </a:r>
          </a:p>
          <a:p>
            <a:r>
              <a:rPr lang="en-US" dirty="0"/>
              <a:t>  </a:t>
            </a:r>
            <a:r>
              <a:rPr lang="en-US" dirty="0" err="1"/>
              <a:t>ylab</a:t>
            </a:r>
            <a:r>
              <a:rPr lang="en-US" dirty="0"/>
              <a:t>("")+</a:t>
            </a:r>
          </a:p>
          <a:p>
            <a:r>
              <a:rPr lang="en-US" dirty="0"/>
              <a:t>  </a:t>
            </a:r>
            <a:r>
              <a:rPr lang="en-US" dirty="0" err="1"/>
              <a:t>geom_vline</a:t>
            </a:r>
            <a:r>
              <a:rPr lang="en-US" dirty="0"/>
              <a:t>(</a:t>
            </a:r>
            <a:r>
              <a:rPr lang="en-US" dirty="0" err="1"/>
              <a:t>xintercept</a:t>
            </a:r>
            <a:r>
              <a:rPr lang="en-US" dirty="0"/>
              <a:t>=1.5, </a:t>
            </a:r>
            <a:r>
              <a:rPr lang="en-US" dirty="0" err="1"/>
              <a:t>linetype</a:t>
            </a:r>
            <a:r>
              <a:rPr lang="en-US" dirty="0"/>
              <a:t>="dashed")+</a:t>
            </a:r>
          </a:p>
          <a:p>
            <a:r>
              <a:rPr lang="en-US" dirty="0"/>
              <a:t>  </a:t>
            </a:r>
            <a:r>
              <a:rPr lang="en-US" dirty="0" err="1"/>
              <a:t>theme_classic</a:t>
            </a:r>
            <a:r>
              <a:rPr lang="en-US" dirty="0"/>
              <a:t>()</a:t>
            </a:r>
          </a:p>
          <a:p>
            <a:endParaRPr lang="en-US" dirty="0"/>
          </a:p>
          <a:p>
            <a:r>
              <a:rPr lang="en-US" dirty="0"/>
              <a:t>All&lt;-</a:t>
            </a:r>
            <a:r>
              <a:rPr lang="en-US" dirty="0" err="1"/>
              <a:t>plot_grid</a:t>
            </a:r>
            <a:r>
              <a:rPr lang="en-US" dirty="0"/>
              <a:t>(</a:t>
            </a:r>
            <a:r>
              <a:rPr lang="en-US" dirty="0" err="1"/>
              <a:t>AllTaxaDNE</a:t>
            </a:r>
            <a:r>
              <a:rPr lang="en-US" dirty="0"/>
              <a:t>, </a:t>
            </a:r>
            <a:r>
              <a:rPr lang="en-US" dirty="0" err="1"/>
              <a:t>AllTaxaOPC</a:t>
            </a:r>
            <a:r>
              <a:rPr lang="en-US" dirty="0"/>
              <a:t>, </a:t>
            </a:r>
            <a:r>
              <a:rPr lang="en-US" dirty="0" err="1"/>
              <a:t>ncol</a:t>
            </a:r>
            <a:r>
              <a:rPr lang="en-US" dirty="0"/>
              <a:t>=2, align="v")</a:t>
            </a:r>
          </a:p>
          <a:p>
            <a:r>
              <a:rPr lang="en-US" dirty="0"/>
              <a:t> </a:t>
            </a:r>
          </a:p>
          <a:p>
            <a:endParaRPr lang="en-US" dirty="0"/>
          </a:p>
          <a:p>
            <a:r>
              <a:rPr lang="en-US" dirty="0"/>
              <a:t>#####Minus Multis####</a:t>
            </a:r>
          </a:p>
          <a:p>
            <a:r>
              <a:rPr lang="en-US" dirty="0"/>
              <a:t>Figure_3Therians&lt;-filter(Figure_3DaTa, Clade == c("Meta", "Eu"))</a:t>
            </a:r>
          </a:p>
          <a:p>
            <a:endParaRPr lang="en-US" dirty="0"/>
          </a:p>
          <a:p>
            <a:r>
              <a:rPr lang="en-US" dirty="0" err="1"/>
              <a:t>TherianDNE</a:t>
            </a:r>
            <a:r>
              <a:rPr lang="en-US" dirty="0"/>
              <a:t>&lt;-</a:t>
            </a:r>
            <a:r>
              <a:rPr lang="en-US" dirty="0" err="1"/>
              <a:t>ggplot</a:t>
            </a:r>
            <a:r>
              <a:rPr lang="en-US" dirty="0"/>
              <a:t>(data=Figure_3Therians, </a:t>
            </a:r>
            <a:r>
              <a:rPr lang="en-US" dirty="0" err="1"/>
              <a:t>aes</a:t>
            </a:r>
            <a:r>
              <a:rPr lang="en-US" dirty="0"/>
              <a:t>(x=Age, y=DNE))+</a:t>
            </a:r>
          </a:p>
          <a:p>
            <a:r>
              <a:rPr lang="en-US" dirty="0"/>
              <a:t>  </a:t>
            </a:r>
            <a:r>
              <a:rPr lang="en-US" dirty="0" err="1"/>
              <a:t>geom_boxplot</a:t>
            </a:r>
            <a:r>
              <a:rPr lang="en-US" dirty="0"/>
              <a:t>()+</a:t>
            </a:r>
          </a:p>
          <a:p>
            <a:r>
              <a:rPr lang="en-US" dirty="0"/>
              <a:t>  </a:t>
            </a:r>
            <a:r>
              <a:rPr lang="en-US" dirty="0" err="1"/>
              <a:t>ggtitle</a:t>
            </a:r>
            <a:r>
              <a:rPr lang="en-US" dirty="0"/>
              <a:t>("Therians")+</a:t>
            </a:r>
          </a:p>
          <a:p>
            <a:r>
              <a:rPr lang="en-US" dirty="0"/>
              <a:t>  </a:t>
            </a:r>
            <a:r>
              <a:rPr lang="en-US" dirty="0" err="1"/>
              <a:t>ylab</a:t>
            </a:r>
            <a:r>
              <a:rPr lang="en-US" dirty="0"/>
              <a:t>("")+</a:t>
            </a:r>
          </a:p>
          <a:p>
            <a:r>
              <a:rPr lang="en-US" dirty="0"/>
              <a:t>  </a:t>
            </a:r>
            <a:r>
              <a:rPr lang="en-US" dirty="0" err="1"/>
              <a:t>geom_vline</a:t>
            </a:r>
            <a:r>
              <a:rPr lang="en-US" dirty="0"/>
              <a:t>(</a:t>
            </a:r>
            <a:r>
              <a:rPr lang="en-US" dirty="0" err="1"/>
              <a:t>xintercept</a:t>
            </a:r>
            <a:r>
              <a:rPr lang="en-US" dirty="0"/>
              <a:t>=1.5, </a:t>
            </a:r>
            <a:r>
              <a:rPr lang="en-US" dirty="0" err="1"/>
              <a:t>linetype</a:t>
            </a:r>
            <a:r>
              <a:rPr lang="en-US" dirty="0"/>
              <a:t>="dashed")+</a:t>
            </a:r>
          </a:p>
          <a:p>
            <a:r>
              <a:rPr lang="en-US" dirty="0"/>
              <a:t>  </a:t>
            </a:r>
            <a:r>
              <a:rPr lang="en-US" dirty="0" err="1"/>
              <a:t>theme_classic</a:t>
            </a:r>
            <a:r>
              <a:rPr lang="en-US" dirty="0"/>
              <a:t>()</a:t>
            </a:r>
          </a:p>
          <a:p>
            <a:endParaRPr lang="en-US" dirty="0"/>
          </a:p>
          <a:p>
            <a:r>
              <a:rPr lang="en-US" dirty="0" err="1"/>
              <a:t>TherianOPC</a:t>
            </a:r>
            <a:r>
              <a:rPr lang="en-US" dirty="0"/>
              <a:t>&lt;-</a:t>
            </a:r>
            <a:r>
              <a:rPr lang="en-US" dirty="0" err="1"/>
              <a:t>ggplot</a:t>
            </a:r>
            <a:r>
              <a:rPr lang="en-US" dirty="0"/>
              <a:t>(data=Figure_3Therians, </a:t>
            </a:r>
            <a:r>
              <a:rPr lang="en-US" dirty="0" err="1"/>
              <a:t>aes</a:t>
            </a:r>
            <a:r>
              <a:rPr lang="en-US" dirty="0"/>
              <a:t>(x=Age, y=OPC))+</a:t>
            </a:r>
          </a:p>
          <a:p>
            <a:r>
              <a:rPr lang="en-US" dirty="0"/>
              <a:t>  </a:t>
            </a:r>
            <a:r>
              <a:rPr lang="en-US" dirty="0" err="1"/>
              <a:t>geom_boxplot</a:t>
            </a:r>
            <a:r>
              <a:rPr lang="en-US" dirty="0"/>
              <a:t>()+</a:t>
            </a:r>
          </a:p>
          <a:p>
            <a:r>
              <a:rPr lang="en-US" dirty="0"/>
              <a:t>  </a:t>
            </a:r>
            <a:r>
              <a:rPr lang="en-US" dirty="0" err="1"/>
              <a:t>ylab</a:t>
            </a:r>
            <a:r>
              <a:rPr lang="en-US" dirty="0"/>
              <a:t>("")+</a:t>
            </a:r>
          </a:p>
          <a:p>
            <a:r>
              <a:rPr lang="en-US" dirty="0"/>
              <a:t>  </a:t>
            </a:r>
            <a:r>
              <a:rPr lang="en-US" dirty="0" err="1"/>
              <a:t>geom_vline</a:t>
            </a:r>
            <a:r>
              <a:rPr lang="en-US" dirty="0"/>
              <a:t>(</a:t>
            </a:r>
            <a:r>
              <a:rPr lang="en-US" dirty="0" err="1"/>
              <a:t>xintercept</a:t>
            </a:r>
            <a:r>
              <a:rPr lang="en-US" dirty="0"/>
              <a:t>=1.5, </a:t>
            </a:r>
            <a:r>
              <a:rPr lang="en-US" dirty="0" err="1"/>
              <a:t>linetype</a:t>
            </a:r>
            <a:r>
              <a:rPr lang="en-US" dirty="0"/>
              <a:t>="dashed")+</a:t>
            </a:r>
          </a:p>
          <a:p>
            <a:r>
              <a:rPr lang="en-US" dirty="0"/>
              <a:t>  </a:t>
            </a:r>
            <a:r>
              <a:rPr lang="en-US" dirty="0" err="1"/>
              <a:t>theme_classic</a:t>
            </a:r>
            <a:r>
              <a:rPr lang="en-US" dirty="0"/>
              <a:t>()</a:t>
            </a:r>
          </a:p>
          <a:p>
            <a:endParaRPr lang="en-US" dirty="0"/>
          </a:p>
          <a:p>
            <a:r>
              <a:rPr lang="en-US" dirty="0"/>
              <a:t>Therian&lt;-</a:t>
            </a:r>
            <a:r>
              <a:rPr lang="en-US" dirty="0" err="1"/>
              <a:t>plot_grid</a:t>
            </a:r>
            <a:r>
              <a:rPr lang="en-US" dirty="0"/>
              <a:t>(</a:t>
            </a:r>
            <a:r>
              <a:rPr lang="en-US" dirty="0" err="1"/>
              <a:t>TherianDNE</a:t>
            </a:r>
            <a:r>
              <a:rPr lang="en-US" dirty="0"/>
              <a:t>, </a:t>
            </a:r>
            <a:r>
              <a:rPr lang="en-US" dirty="0" err="1"/>
              <a:t>TherianOPC</a:t>
            </a:r>
            <a:r>
              <a:rPr lang="en-US" dirty="0"/>
              <a:t>, </a:t>
            </a:r>
            <a:r>
              <a:rPr lang="en-US" dirty="0" err="1"/>
              <a:t>ncol</a:t>
            </a:r>
            <a:r>
              <a:rPr lang="en-US" dirty="0"/>
              <a:t>=2, align="v")</a:t>
            </a:r>
          </a:p>
          <a:p>
            <a:endParaRPr lang="en-US" dirty="0"/>
          </a:p>
          <a:p>
            <a:endParaRPr lang="en-US" dirty="0"/>
          </a:p>
          <a:p>
            <a:r>
              <a:rPr lang="en-US" dirty="0"/>
              <a:t>#####Only Multis########</a:t>
            </a:r>
          </a:p>
          <a:p>
            <a:endParaRPr lang="en-US" dirty="0"/>
          </a:p>
          <a:p>
            <a:r>
              <a:rPr lang="en-US" dirty="0"/>
              <a:t>Figure_3Multis&lt;-filter(Figure_3DaTa, Clade == c("Multi"))</a:t>
            </a:r>
          </a:p>
          <a:p>
            <a:endParaRPr lang="en-US" dirty="0"/>
          </a:p>
          <a:p>
            <a:r>
              <a:rPr lang="en-US" dirty="0" err="1"/>
              <a:t>MultiDNE</a:t>
            </a:r>
            <a:r>
              <a:rPr lang="en-US" dirty="0"/>
              <a:t>&lt;-</a:t>
            </a:r>
            <a:r>
              <a:rPr lang="en-US" dirty="0" err="1"/>
              <a:t>ggplot</a:t>
            </a:r>
            <a:r>
              <a:rPr lang="en-US" dirty="0"/>
              <a:t>(data=Figure_3Multis, </a:t>
            </a:r>
            <a:r>
              <a:rPr lang="en-US" dirty="0" err="1"/>
              <a:t>aes</a:t>
            </a:r>
            <a:r>
              <a:rPr lang="en-US" dirty="0"/>
              <a:t>(x=Age, y=DNE))+</a:t>
            </a:r>
          </a:p>
          <a:p>
            <a:r>
              <a:rPr lang="en-US" dirty="0"/>
              <a:t>  </a:t>
            </a:r>
            <a:r>
              <a:rPr lang="en-US" dirty="0" err="1"/>
              <a:t>geom_boxplot</a:t>
            </a:r>
            <a:r>
              <a:rPr lang="en-US" dirty="0"/>
              <a:t>()+</a:t>
            </a:r>
          </a:p>
          <a:p>
            <a:r>
              <a:rPr lang="en-US" dirty="0"/>
              <a:t>  </a:t>
            </a:r>
            <a:r>
              <a:rPr lang="en-US" dirty="0" err="1"/>
              <a:t>ggtitle</a:t>
            </a:r>
            <a:r>
              <a:rPr lang="en-US" dirty="0"/>
              <a:t>("Multis")+</a:t>
            </a:r>
          </a:p>
          <a:p>
            <a:r>
              <a:rPr lang="en-US" dirty="0"/>
              <a:t>  </a:t>
            </a:r>
            <a:r>
              <a:rPr lang="en-US" dirty="0" err="1"/>
              <a:t>xlab</a:t>
            </a:r>
            <a:r>
              <a:rPr lang="en-US" dirty="0"/>
              <a:t>("")+</a:t>
            </a:r>
          </a:p>
          <a:p>
            <a:r>
              <a:rPr lang="en-US" dirty="0"/>
              <a:t>  </a:t>
            </a:r>
            <a:r>
              <a:rPr lang="en-US" dirty="0" err="1"/>
              <a:t>geom_vline</a:t>
            </a:r>
            <a:r>
              <a:rPr lang="en-US" dirty="0"/>
              <a:t>(</a:t>
            </a:r>
            <a:r>
              <a:rPr lang="en-US" dirty="0" err="1"/>
              <a:t>xintercept</a:t>
            </a:r>
            <a:r>
              <a:rPr lang="en-US" dirty="0"/>
              <a:t>=1.5, </a:t>
            </a:r>
            <a:r>
              <a:rPr lang="en-US" dirty="0" err="1"/>
              <a:t>linetype</a:t>
            </a:r>
            <a:r>
              <a:rPr lang="en-US" dirty="0"/>
              <a:t>="dashed")+</a:t>
            </a:r>
          </a:p>
          <a:p>
            <a:r>
              <a:rPr lang="en-US" dirty="0"/>
              <a:t>  </a:t>
            </a:r>
            <a:r>
              <a:rPr lang="en-US" dirty="0" err="1"/>
              <a:t>theme_classic</a:t>
            </a:r>
            <a:r>
              <a:rPr lang="en-US" dirty="0"/>
              <a:t>()</a:t>
            </a:r>
          </a:p>
          <a:p>
            <a:endParaRPr lang="en-US" dirty="0"/>
          </a:p>
          <a:p>
            <a:r>
              <a:rPr lang="en-US" dirty="0" err="1"/>
              <a:t>MultiOPC</a:t>
            </a:r>
            <a:r>
              <a:rPr lang="en-US" dirty="0"/>
              <a:t>&lt;-</a:t>
            </a:r>
            <a:r>
              <a:rPr lang="en-US" dirty="0" err="1"/>
              <a:t>ggplot</a:t>
            </a:r>
            <a:r>
              <a:rPr lang="en-US" dirty="0"/>
              <a:t>(data=Figure_3Multis, </a:t>
            </a:r>
            <a:r>
              <a:rPr lang="en-US" dirty="0" err="1"/>
              <a:t>aes</a:t>
            </a:r>
            <a:r>
              <a:rPr lang="en-US" dirty="0"/>
              <a:t>(x=Age, y=OPC))+</a:t>
            </a:r>
          </a:p>
          <a:p>
            <a:r>
              <a:rPr lang="en-US" dirty="0"/>
              <a:t>  </a:t>
            </a:r>
            <a:r>
              <a:rPr lang="en-US" dirty="0" err="1"/>
              <a:t>geom_boxplot</a:t>
            </a:r>
            <a:r>
              <a:rPr lang="en-US" dirty="0"/>
              <a:t>()+</a:t>
            </a:r>
          </a:p>
          <a:p>
            <a:r>
              <a:rPr lang="en-US" dirty="0"/>
              <a:t>  </a:t>
            </a:r>
            <a:r>
              <a:rPr lang="en-US" dirty="0" err="1"/>
              <a:t>xlab</a:t>
            </a:r>
            <a:r>
              <a:rPr lang="en-US" dirty="0"/>
              <a:t>("")+</a:t>
            </a:r>
          </a:p>
          <a:p>
            <a:r>
              <a:rPr lang="en-US" dirty="0"/>
              <a:t>  </a:t>
            </a:r>
            <a:r>
              <a:rPr lang="en-US" dirty="0" err="1"/>
              <a:t>geom_vline</a:t>
            </a:r>
            <a:r>
              <a:rPr lang="en-US" dirty="0"/>
              <a:t>(</a:t>
            </a:r>
            <a:r>
              <a:rPr lang="en-US" dirty="0" err="1"/>
              <a:t>xintercept</a:t>
            </a:r>
            <a:r>
              <a:rPr lang="en-US" dirty="0"/>
              <a:t>=1.5, </a:t>
            </a:r>
            <a:r>
              <a:rPr lang="en-US" dirty="0" err="1"/>
              <a:t>linetype</a:t>
            </a:r>
            <a:r>
              <a:rPr lang="en-US" dirty="0"/>
              <a:t>="dashed")+</a:t>
            </a:r>
          </a:p>
          <a:p>
            <a:r>
              <a:rPr lang="en-US" dirty="0"/>
              <a:t>  </a:t>
            </a:r>
            <a:r>
              <a:rPr lang="en-US" dirty="0" err="1"/>
              <a:t>theme_classic</a:t>
            </a:r>
            <a:r>
              <a:rPr lang="en-US" dirty="0"/>
              <a:t>()</a:t>
            </a:r>
          </a:p>
          <a:p>
            <a:endParaRPr lang="en-US" dirty="0"/>
          </a:p>
          <a:p>
            <a:r>
              <a:rPr lang="en-US" dirty="0"/>
              <a:t>Multi&lt;-</a:t>
            </a:r>
            <a:r>
              <a:rPr lang="en-US" dirty="0" err="1"/>
              <a:t>plot_grid</a:t>
            </a:r>
            <a:r>
              <a:rPr lang="en-US" dirty="0"/>
              <a:t>(</a:t>
            </a:r>
            <a:r>
              <a:rPr lang="en-US" dirty="0" err="1"/>
              <a:t>MultiDNE</a:t>
            </a:r>
            <a:r>
              <a:rPr lang="en-US" dirty="0"/>
              <a:t>, </a:t>
            </a:r>
            <a:r>
              <a:rPr lang="en-US" dirty="0" err="1"/>
              <a:t>MultiOPC</a:t>
            </a:r>
            <a:r>
              <a:rPr lang="en-US" dirty="0"/>
              <a:t>, </a:t>
            </a:r>
            <a:r>
              <a:rPr lang="en-US" dirty="0" err="1"/>
              <a:t>ncol</a:t>
            </a:r>
            <a:r>
              <a:rPr lang="en-US" dirty="0"/>
              <a:t>=2, align="v")</a:t>
            </a:r>
          </a:p>
          <a:p>
            <a:endParaRPr lang="en-US" dirty="0"/>
          </a:p>
          <a:p>
            <a:r>
              <a:rPr lang="en-US" dirty="0" err="1"/>
              <a:t>plot_grid</a:t>
            </a:r>
            <a:r>
              <a:rPr lang="en-US" dirty="0"/>
              <a:t>(</a:t>
            </a:r>
            <a:r>
              <a:rPr lang="en-US" dirty="0" err="1"/>
              <a:t>All,Multi,Therian</a:t>
            </a:r>
            <a:r>
              <a:rPr lang="en-US" dirty="0"/>
              <a:t>, </a:t>
            </a:r>
            <a:r>
              <a:rPr lang="en-US" dirty="0" err="1"/>
              <a:t>nrow</a:t>
            </a:r>
            <a:r>
              <a:rPr lang="en-US" dirty="0"/>
              <a:t>=3)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F79D0F-B404-D746-BC1C-27E7898738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944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Figure: (A) Summary of median sockeye salmon smolt emigration timing (DOY50), by study site, for populations in Bristol Bay, Kodiak Island, the Copper River, and Chignik, Alaska.  (B) Summary of width of smolt emigration period (defined as DOY25-DOY75)  by study site.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5E181A-7021-4693-A588-F87CB8C9FF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11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CCB1A0-AD4F-4D82-BA46-E77874A4F954}"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BD510-5BF2-45E2-921B-321418CC8FA8}" type="slidenum">
              <a:rPr lang="en-US" smtClean="0"/>
              <a:t>‹#›</a:t>
            </a:fld>
            <a:endParaRPr lang="en-US"/>
          </a:p>
        </p:txBody>
      </p:sp>
    </p:spTree>
    <p:extLst>
      <p:ext uri="{BB962C8B-B14F-4D97-AF65-F5344CB8AC3E}">
        <p14:creationId xmlns:p14="http://schemas.microsoft.com/office/powerpoint/2010/main" val="1065374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CCB1A0-AD4F-4D82-BA46-E77874A4F954}"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BD510-5BF2-45E2-921B-321418CC8FA8}" type="slidenum">
              <a:rPr lang="en-US" smtClean="0"/>
              <a:t>‹#›</a:t>
            </a:fld>
            <a:endParaRPr lang="en-US"/>
          </a:p>
        </p:txBody>
      </p:sp>
    </p:spTree>
    <p:extLst>
      <p:ext uri="{BB962C8B-B14F-4D97-AF65-F5344CB8AC3E}">
        <p14:creationId xmlns:p14="http://schemas.microsoft.com/office/powerpoint/2010/main" val="8098184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CFD00-C667-4EDC-B2BB-7A61ACE363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FF731-1CF1-4194-B38C-DD1115695F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05AB04-7069-4832-843C-A6D9FEC5F8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72689A4-2830-4974-98CC-1027BD80D3B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80C66DC-35A6-40B9-AF8F-EE7AAAFB35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7423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E0CE-5257-4747-86D5-95ECE6C620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EC108-D26C-4457-80F8-7078A99B8D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9DAAD1-CC75-459B-82BF-F3180B701C1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20CA033-CA42-4E2B-B7ED-2A07D363F42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280227F-B7C4-4880-B090-EACD5EFA7C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6096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7071-91CF-432A-BE4A-CA3CCBB1CD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E679D2-2311-415F-AD62-F847891D31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496FAA-7819-473C-9FD3-B11A1497969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829A867-C2E6-46B8-A4BD-CA7016B3E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A71E5E5-49EE-468D-92E1-41886EC21E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32826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4CCB8-0483-4E4E-88B0-6DE20DC281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FC3075-A518-4C77-B089-DC8C4BF2F7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032EC2-105C-45A4-A67A-163D37A9FD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2F8FC-ABC7-46BC-A8B6-A2101C997C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CADE5942-89A2-4C0B-A903-5BD83E8CCD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550FB97-CA3E-4EF4-9035-3105056804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042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8297-425B-4E4E-A841-A0ABEC73AD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9F434C-115B-4E42-8D53-999855CBD0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6E2F8E-96E9-45D2-8E80-210D808C2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05CCA3-F1BF-48EC-986A-7CFFAB95DD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C1B2C-F7BD-400C-A8E6-7351A76EE0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13BFAB-B729-4149-8C04-A3A5B362179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F7C6DB7-B191-43E7-936D-A1EABC08383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2F2094B-9B93-45C1-ACF9-26A1E23D3B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3329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B4B3-397C-4205-8857-82C21C364B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A3D908-A9FD-4DB8-AF2D-22573FC9849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FDD5DBF1-08AA-41FC-8147-0AEE9E9E834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D4CFCC0D-D81E-4BE2-B67E-842E8BB9E6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35233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5166BE-0BEB-41AF-BDFC-F226044155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2912205-1D02-4175-BD47-2CEB3457B3C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4CD9FC3-41E9-474C-9443-DE37B1EECC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0206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34178-0CDF-4FBE-8475-CEF1C0ECB4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8856A7-7E5C-4383-B589-7447C33F4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571E41-1B2F-42AD-8289-E1874F1CB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EF0A59-79E5-4E24-B3A2-FF3408C5003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A225E9-F85F-41B3-98AA-298DD54E9DB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BB78324-3121-46E2-A027-0DD4F369F1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7687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7157A-2270-4E19-A0BD-169E26C63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035A1E-D6F2-4A96-B8F0-DBA5C5AADE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9B9054-25DA-45E5-B574-8B923F2FE8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3B2796-48A0-49EB-BD7D-A90109C46A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2D6A907A-A7A8-42AB-B3E1-AB104C284F1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B4FFEA-906B-44FE-90A7-B50EF10B13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1647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091D-4357-47DE-8D11-C1B220F6EC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2B3848-2E94-4D27-89B9-6A8B20BBA9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EEBEF-39F0-4881-A2CB-817701AD876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7F43223-199C-4272-AB92-35E932556F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D3B93E2-2B20-41BC-AD6C-F8ED33A33A4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976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CCB1A0-AD4F-4D82-BA46-E77874A4F954}"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BD510-5BF2-45E2-921B-321418CC8FA8}" type="slidenum">
              <a:rPr lang="en-US" smtClean="0"/>
              <a:t>‹#›</a:t>
            </a:fld>
            <a:endParaRPr lang="en-US"/>
          </a:p>
        </p:txBody>
      </p:sp>
    </p:spTree>
    <p:extLst>
      <p:ext uri="{BB962C8B-B14F-4D97-AF65-F5344CB8AC3E}">
        <p14:creationId xmlns:p14="http://schemas.microsoft.com/office/powerpoint/2010/main" val="735339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CAD53C-AC34-4BC5-9D5A-F787E68A1A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6629F3-046A-4A24-AE85-E5A3557CD4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2B2A4-44EB-4956-9835-06B56C4759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574DB1B-8CE8-41ED-B442-CCDD859D773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1CB1BB1-2F7E-49CE-A942-B0201DECA7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4265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F876A-0452-43E6-9115-65A7B47A6B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620779-2EF4-4648-B870-53CE3F5462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D46760-DA70-4912-B4AD-127234CD0F7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709E7E9-B24F-4D9A-A480-6CB19A46952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C3989CB-9D8C-415D-A781-221E7D952E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53725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9EDA-E402-45D0-B36C-B430C9F3E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A68D6-A1B4-4E5C-A41E-E03E884825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A6B8D4-C60A-463C-B9EC-7BBAE58F263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6AC1EDF-0E75-4C9B-B5EF-F5FA2974DC0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AAFB5B1-F1EB-47F7-8D3A-95F9514488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3805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25F0-0E96-454C-BE5B-865C281233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FC4E65-8C99-4DA4-B6D9-7AF41E29E3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55C4A0-100E-4618-B783-376B1914A6D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9FBA74A-5EF6-49A2-9EFC-8C2246E07FA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8161DA1-2C6A-440F-B17D-F62FB06A41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1075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9CD9-6E29-4C5F-B851-6CE8283544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3F7F2-0272-41DD-AC07-791E7AAACB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10D503-30D7-47F7-BD17-8B0BA941B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5358C4-CCEA-4AD7-AD38-58E4BACD9D5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B8C0E0F-BFA2-4D99-8F1A-D02A76D43A1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4D2AE51-A391-4A76-A9D3-98771C0D45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6378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C35F-79B3-402C-8C1F-0D8C390F45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82CD48-1FDA-4816-AAAD-C7CD0696DD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A2E34C-BD03-4F0D-ADF6-4C1B1CA6A8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A08EDD-C0C3-40DF-B2F0-AE8467FBB9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78CB28-089F-42F7-AEB4-AAD395439D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2E4327-8C3E-4918-AF09-809036DA19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4D345889-46C9-4229-A684-1B08911CB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89D66692-CB69-4FE2-8836-1334ABEA3A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3157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33C6-496E-4A26-9BBC-EB2815E054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225CA6-3C52-4DC6-B812-4AEFA3E60AE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5F2B7727-4DF3-45E2-94C0-D556468C940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53CD740-29AD-4D3A-AC8D-287425BBB1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9875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6BA418-3AFF-4E86-972B-E0804311E18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436CFCA-660C-4E59-B305-B50A41C0F14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E2207C6-CA0B-413B-9960-AA9E7D0669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88371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B297-BD56-4698-8700-EB7932D08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CAB078-C95D-4E08-A880-0F66796198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E24B5-8A82-475F-8FD5-6ABA07FA9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CADA6-7F4F-4E16-882A-48C77B92E88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CFCC7D07-1E51-4C76-9205-8CD912A22C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A24B308-F38A-4426-87AD-EB0E2AB934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6201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08F5-59B3-4476-9D3E-0A2A763DB6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0621F6-9848-4D0B-9042-AE8A340A87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904EEA-02E9-4061-8D38-2F96A29194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C8F87-4115-41DB-8759-855F7ECC31A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0EA1FE2-EF85-4A4B-A655-2A3C8B7F48B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4A01B1D-48DB-4B9A-B200-A01754EBE9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759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E535-C423-4B12-B3D4-FB037F630F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695D96-D6AB-4B21-9310-DBFD6C5479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A961E2-6AAA-4E5C-A18D-B2481652CC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E81432F-DDB2-43EC-9A03-8EAF71DA5E0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898F929-240F-4C14-A8E3-9018D33EE4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96271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CE32-1C0C-4601-B60C-26894B9FDC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C99F1A-C8CF-46BA-AA83-755DAD738B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02DDD-B072-44B4-B19C-6D5061663F6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4B1AE2B-CD18-4898-915D-845EA0F2BF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24E5792-593E-481E-88FB-8EBF46A2E7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10717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9AC4BF-009C-495E-87D5-C2403DCEF5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9100E-0038-4E81-BC75-965C78ED7D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0649D-841D-4915-A071-D07A35B4A3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0E33C8D-2579-4EB6-BC7B-962A7173C4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8818B8E-EA94-4B0E-BEB8-54F130E3C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9715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0625" y="1151930"/>
            <a:ext cx="9810750"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1190625" y="3545086"/>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1270742326"/>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24000" y="473273"/>
            <a:ext cx="9144000" cy="415230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190625" y="4723805"/>
            <a:ext cx="9810750"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3893335537"/>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0625" y="2268141"/>
            <a:ext cx="9810750"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2869824161"/>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298406" y="446484"/>
            <a:ext cx="5000625" cy="5777508"/>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Body Level One…"/>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4062650183"/>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4039810297"/>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652587113"/>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298406" y="1821656"/>
            <a:ext cx="5000625"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53364" y="6536531"/>
            <a:ext cx="278924" cy="275717"/>
          </a:xfrm>
          <a:prstGeom prst="rect">
            <a:avLst/>
          </a:prstGeom>
        </p:spPr>
        <p:txBody>
          <a:bodyPr/>
          <a:lstStyle>
            <a:lvl1pPr>
              <a:defRPr>
                <a:latin typeface="Helvetica Light"/>
                <a:ea typeface="Helvetica Light"/>
                <a:cs typeface="Helvetica Light"/>
                <a:sym typeface="Helvetica Light"/>
              </a:defRPr>
            </a:lvl1p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1875508250"/>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16176095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8E18-9EC0-45E2-B367-63EF6F25C4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997CF4-5E00-42AC-AB8F-E56975AEA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C9924-3048-406E-B342-77868C90AB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800755C-27BC-403D-9BD4-9B75B2BEC7C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F12461B-08A4-49F5-B7B3-DA1664D706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8468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298406" y="625078"/>
            <a:ext cx="5000625" cy="2652117"/>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260291333"/>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0625" y="4473773"/>
            <a:ext cx="9810750"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14"/>
          </p:nvPr>
        </p:nvSpPr>
        <p:spPr>
          <a:xfrm>
            <a:off x="1190625" y="2979431"/>
            <a:ext cx="9810750" cy="470513"/>
          </a:xfrm>
          <a:prstGeom prst="rect">
            <a:avLst/>
          </a:prstGeom>
        </p:spPr>
        <p:txBody>
          <a:bodyPr>
            <a:spAutoFit/>
          </a:bodyPr>
          <a:lstStyle>
            <a:lvl1pPr marL="0" indent="0" algn="ctr">
              <a:spcBef>
                <a:spcPts val="0"/>
              </a:spcBef>
              <a:buSzTx/>
              <a:buNone/>
              <a:defRPr sz="239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968606025"/>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1826348543"/>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1692816360"/>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53CB-42DB-2D40-B679-F9EA9D5868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47A2A9-6C44-6F4A-A18E-A0DB9E6743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5652C2-A253-DA46-9191-C8BF643A51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4932795-7611-4845-82DE-8E458D466C9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CE2154A-5BA1-9B4F-A51A-EEA0B3A6AFB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7511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A10E-5537-5043-A134-02D1770E08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262CF-AF7B-834B-BA95-D63F122D10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AEEDD-73C4-A94B-B350-BEC5DF1827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385C71E-EB69-E147-A2C2-812105F87B3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26473A7-8658-BA49-A0BD-A41583B0E5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27765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5A492-9E4C-D741-A6BA-FC9F5E2EF2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4BC59F-6DD5-9B4D-AB37-34CD7F941A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DD5227-4D32-EA47-A485-87513BA0324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B9A0C9D-8466-D54A-BBE2-5E0178ACB54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2984704-21AA-D94A-A3F9-726469F0A1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629810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BE1E-DC16-A74D-89CD-B070921A8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914F3-1525-2746-B80C-93843230E0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CFAF5A-4A9B-B94A-8FC6-27A46FF881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16C87-D8F3-CF49-8624-594C2047F35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6A317BD-DBC8-5140-B56C-504D854666B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352B1B0-7E91-F741-9DE7-947E442111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73647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A031-FA12-4340-BCE2-DD0B735F1D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A81FC5-DF78-8442-BE1C-C5D06B6FF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E49EAD-1144-084B-AA05-C126511A1F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D81D8-833F-1F40-8988-F9D144A573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382E4A-0CF9-7349-8E60-981B5C3EF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67159D-F396-A34A-BD96-C55831A19E1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E9D2F12E-2EED-544A-AB1C-8CBB5982E83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00C8E392-1DD3-6843-BAE6-9E68CEC7FD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562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8194-948F-154B-ABBB-F9F662C314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692A0E-09A7-3E4A-A7A5-6829148BC3B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10E1D48B-7FD3-D74B-9991-D27716C7CB1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1688B07-E9C8-E243-B592-6D373B1CD6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997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20C0B-0E6F-4618-974D-A15A2A041A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89C6BB-EA37-4F86-BE82-2D79C97E8F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6C94EF-6761-48D0-AE57-13A7A92011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6391A94-5D64-43D2-9187-21160125168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9B3325F-314D-43FD-B12A-1FCF39D830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1168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99411-0C35-874F-98D0-E0B05FD116D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765E1BD-BF22-694F-AAA2-1309956427D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6A5D954-609B-B24B-A024-E39812670C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1471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0808-CDAA-CA4D-864E-2F8C464AF4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980993-40DE-4944-AA75-6139F3C318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A14A7F-2637-6445-AC5C-4ED27D3925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6CA3FB-6BB7-5B41-BDC8-2226CE5162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A41A770-C0EB-3D4F-8344-699A1D8326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DC4C6A4-A623-4C46-AC7B-3370D98637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19771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81B0-781B-D54F-A20C-0C82E3B78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2253F8-94EC-8E45-9C3C-F94E7FC3BF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3B0371-E40E-DA45-865C-CDFAB5F3C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7D64F3-62CE-394B-9654-0F3E9F36DA1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686D7401-8F14-6D48-88E0-1505A5DA9D2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5962F709-A3FB-CF4F-917D-270F76E9FD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73186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40AA-62D5-144C-A46A-D3CD0118B7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463222-0CA6-D642-BE6D-8A1AA94195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D8709-C4DA-994E-8915-5FF7EC631F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EE163A4-D79C-4848-A4B0-1B73F29E29F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3C586CD-F334-1649-9ED9-AB547991B3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8878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BBBD1D-DA3B-0D42-A248-52F9054C64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24FE16-28DB-434F-9068-7646B3D50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5922B-12D5-424A-AE81-4D85405B571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76DC4D1-53B0-BF4C-9BDE-D4DC26D0CC5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81A8BBA-C274-B342-ADC0-D15B5AA2E5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8167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78DF8-4FD8-483C-B970-95D3A72E23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D224B0-0216-486F-9079-3F3D22ABF0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AA4D0B-343A-46CA-A360-DCE23038772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DED5F3A-AA90-4695-90F9-F3B2E6117D6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8094FD0-0016-4FB0-821C-76898CADAE4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8826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387C9-84AE-4436-A1A5-783C8DF3E6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48E74-3405-4D70-9E53-47111FEAFF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4318F-0A5E-4AEE-AD1F-2FAA992615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C979B72-A599-4860-97FD-D6A99F01C37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F31DF1C-E9C3-47F4-84BE-432EEAD5A8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1221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AC80D-F21F-48FA-87FB-FB5E925830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644F50-6362-40BE-B1A7-5A83BD73FB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32660F-9624-40B8-BD89-BAFD74D0F6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29014EF-6018-4BAB-876C-660C962DA79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BEF1271-C455-436A-A936-D782EAC9A7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158576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BCE9-EA64-48FB-8D0F-CA42185DE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FE6755-C9FB-4B92-88B4-66BB1F37FF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42348C-676E-42E0-B35B-FC5C8D363B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6649E4-5BD6-423A-8182-4044599243F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F08CD154-782B-45B9-856D-6694593DE2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51FFDC9E-4AC2-4383-A20C-9361E46BD6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12051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5B8F-FFF1-45EA-BCEA-EAECC6CEBB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E09515-1AF0-42B9-8755-C2262BB21E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621CFA-C224-4160-AE17-E1F9C75A25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97F263-EA25-49FD-8577-8F43D4B871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678043-0F25-416E-B742-1C6B38090B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74D61C-9808-42EE-AEE1-330ECDDEF89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9735EC8-41CD-40EE-B2B2-7109BE426E2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E6A420D6-9284-4709-B88F-89D750F0414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75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BF32B-837E-4583-B20A-C12DCDC49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605E9-06F5-46DE-8493-FCB173F8CE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229EC1-67A7-4149-A260-6EA6EF894A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4E049F-0ED9-48DD-931A-68CA1AA168D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F9475815-AF27-4C35-BB91-DEFEBF91823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BA80748-17E3-421C-8745-573DE1288B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9051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0DFAA-13DA-45DE-9B11-B195507AAA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80248A-546E-4E13-BC33-834B854E91B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665A3378-E0BF-4111-8158-B5E48B7DD0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8276862-721E-4890-A9E2-C12E1F00E4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07705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3C49F1-8440-425A-9FD5-E79305D98CC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BF9A6F1-A621-4A5F-82A0-4554528B062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F09658B-3FCB-489F-BB24-07210E4116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7471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74A1-8E3F-483F-A410-D12595F210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DD54B0-1484-4F74-AB96-FD80D8F5B6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895B40-E481-4320-98AD-4A201B433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92F542-1A86-4712-BAB2-4A2CC1BA89C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235126D4-134B-46A1-937B-31D04F07364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A6A1F64-6475-42EC-8728-010AFCCCE3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72802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4915-68D0-4742-B829-8F76D6B51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BE4D8A-C8C7-442D-9E8A-D3286FD884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310D70-A24B-4B5F-AA48-241FE3F7C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ADEEF3-2AAE-4A56-8405-9A74677934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D71BFF89-0F0A-494B-A921-547692BA572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32DBB7E-0FAE-4F31-A8DB-ADD3080C79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79057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74E8-AC05-4482-B4E0-71D6939B08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D9CABD-3E99-4C79-A814-4BCFF4CDF5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21E98-E04E-44B5-9269-1B73D87423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2554B5C-3370-46AF-9687-2A7215983A8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F1564F2-E64B-4541-B614-261779FC20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78430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1BF3F6-B0EF-46BC-9D56-0FD8639811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B30550-C244-4346-8788-4EA6AEC071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0C5AF-2CA5-4A50-AFFC-4BE6163CEBC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97DDB64-2E8E-4E2A-A08F-FCCEF6A6DCC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648ABD8-EF4C-4A2B-A8A8-624D12E327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27615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4BCA-6A4A-184C-B061-0ACF0BCB16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0327CC-08D1-6D41-B361-6F0C8F6A86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3E8F8E-4B2E-6841-BF9C-FB16EFA2DBC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97012F4-C86F-A048-8E46-78282694968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A83C65D-CF81-B34B-A746-BC4904DFFF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53319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89BD-B284-8347-A233-4D6A127939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5829F2-F24A-BE4B-9426-E93089E791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84CB8-D449-1B40-87B0-54F73BABBB1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7EC8F5C-C4C2-B346-92F8-79719965F7C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67F96E0-52D9-B945-9CCE-7FED0B8C25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01736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332D-6FD2-E04D-9FFF-B53D0ED0A9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44591E-E3D1-684F-AA46-52200F6144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7FA23C-D8B0-C84E-806F-4AECEA7D005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FF99C34-4460-9E4B-B9E4-C9CD97476A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6169FF0-582D-0D4A-BDE1-A05495C600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0944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2FF5-29DA-B54A-83E4-E1D87D8CB5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C7921-29D4-FE48-BB56-D64781AD9B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018691-AC90-3242-9BDA-1AFC6DAE86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9EE2A1-592D-9D4B-A1F4-978025D305A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B7EC5DE-F52F-7A44-84BD-7B1AF08AD6A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7BF015C1-1348-EC4B-AFBF-774DD7DA4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580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7E452-B549-42AA-96F7-E297B37129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B1C2AF-2706-4DE1-94CC-9F11C6668B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9010E0-4375-4E52-9A0B-3E1B30088C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5490B-10FB-40E3-B028-92061B155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A03AF0-8233-4DDC-954A-D218F1B374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F3DC8F-FE40-4212-8B34-7A7C143658C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5048650-A1EB-4FCA-9053-72F64CC4809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A10D4BF-EB2F-40B7-A4BF-C328573DA6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8831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3698-8367-8143-88AB-2B0199ED3F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C13CF2-D1D9-7341-B968-DB134498D3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0E299A-B4F8-444C-9027-3746995A7C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1290BF-FD27-6246-B01D-E0E1CE3C5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349B9F-981B-D847-9C83-F1DC8EFF30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D5F5B6-0C27-C444-B22B-754C18E420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91BB2E75-DA80-8B40-ADEB-C658DF90C0B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11762DE-7411-BF4E-93F6-5E146AB353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09833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CA12-8B74-014C-9170-0B5B7C1475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12199A-BEB0-C343-8EFD-7BCC2BF329D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D8308CB-E000-0142-A1F6-CBE616BDE7C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5FC2FD7-1D8D-FE49-B86E-3843797B7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6942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C5DADF-9FA4-0244-B576-E212D37D27F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617663D1-97DD-6846-AEFB-A9A9DDE6DB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3660E43-A57A-6744-8E6F-B276FAFA41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91170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19AB-F65B-6843-90BC-349522358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73F03A-184C-FD42-916C-0BEDF7CDD6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65F3CB-ECA3-934D-A79D-4CD6C0CFA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BF17D9-9E72-7E4B-AB61-C5B64780727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058E88D-3806-0E42-B67B-FF78E930540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1F015E5-2D5F-8F43-B57E-DE1F9E1AAB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44164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A1CCF-93CD-4042-AE9C-1ECF00CDA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059B12-774F-F944-A77E-4604F0CE2E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1C1CC5-66F3-7F47-82F8-68F10A98E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C1D17-BB05-334F-9D1B-D782BFACAC9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27DB5E8-A62F-AD47-AA89-147409A5134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D65CBF8-3F9D-5741-93BE-94464C9C4C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06944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D707-9FAE-834F-B808-5D7A7826F3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FDD85E-923A-1847-BD7F-BD1A7DCBC1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FBBF9-FA59-DC44-832E-6950C184083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46D3AA5-5622-1445-92EB-1A0CE538536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85D2BDA-3F7C-064F-A4D3-FAC22816CE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28499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D8CFAD-965B-194F-A962-89103C8BA6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301E99-BDFB-F544-B9E2-C9B7E53D76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6D2D9-C8F2-F949-9017-E545A87005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2288E14-AFC3-0249-A22B-302CA573A1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77FB491-B6F2-764D-9AC8-CABB0F5CF5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03071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D9F0-4B43-8542-A90A-91F9E20ADC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6D0E9E-F063-5E42-8D80-916ECFABF8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4161E5-E6B7-864F-8DE8-52F49B227A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5A7FDF0-B85F-7E45-9613-1FB6A49B5C8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49A164D-865B-3448-BC15-3A9AB8B138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9140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C0B4-D8F6-754A-88FD-91F2A9EFC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AAD3A2-703D-A940-9391-F71AA68DEF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BE2CF-124B-CA4C-B532-297F2E868B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167115-9857-D341-A743-4720A55AD4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DA18904-31CC-EA4F-BD4F-A125FD87E3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11453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404F-1A14-574D-BFE4-1D65C42F33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7FBA64-B6A0-4D43-A9EF-262DC1D1D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5059DA-0FB0-E847-A8D3-D3BC20BE1FA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0390A4E-7D47-CB48-A72A-A4BCAF1F2FD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33542EA-6083-FE46-8B4A-72C0A0D137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863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EAE0-D59E-4D1F-91CB-8A0C2D3436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4D250D-CCAF-4889-96E3-98EF9C647A8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D2FFE455-D315-4E21-9441-85354358E99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DC078B36-149E-45FD-9CC8-85BA230947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3429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091D9-319E-4046-938F-58B89D4DB2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5E2C3-42F3-4140-BF1F-06ACF8FE09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2A9EB2-57F7-FA40-BA6C-1DC3B3CD6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477E7E-6D18-B34D-ABE0-CD0301E5B2E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DDDFC24-9635-4B4F-B2F6-5E5CF8833D4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FB68D86-6D98-4045-9E41-26B3FD16A49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05782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C919-410A-0A49-A196-A9B9916189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60081C-21BA-6646-BF4E-597DB21514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FF1528-E7AF-794D-B84D-8E394415E6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39CAF0-8C37-AE4A-AAA6-63D3561DBF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A43487-3BBF-8B47-B953-2D12EDAD22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92F5FB-2E5E-0645-873A-1F4D1EB775C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E33A6BFD-8ABE-2445-8D04-2ED112C271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E96B466F-C103-1E44-8CDE-71905F91BB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43787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2A4D-5614-8541-B26B-1C851B2FE8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5259E2-82C1-C54C-A70F-1DB6034B8E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E5C974B8-331F-A94A-BDCD-A45A12138DD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475B001-A055-4F43-B0AD-697BE14991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45338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5033B3-0044-A14A-9114-45BF962DF14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5ED8EA63-156B-6142-9A67-E4C19394A34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D448279-1041-D942-9DB0-5DFDA737C5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48132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11FEB-3E46-6249-BC0F-5D98D03A6F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11A70A-1ED0-8940-8829-A6FCA9C5C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CFEB08-5CEE-034F-A47C-7AF616616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8606E-3C3A-6346-9686-278BF06A0C3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25692AD3-1FD5-B542-B8D6-6CB7C1D665D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99FAF1F-5EB6-1249-B503-145610C964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7311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BCB7-D3BB-494F-BBB0-942E6D4FD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7C9FE5-BE38-1742-8606-38764D493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4EC94B-3FA8-414A-890F-D7E9FE134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5BE543-C985-6A4D-A564-867954B0BC8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8E45DF2-BFE7-EB46-8253-E5A1A780B5D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D599CEF-78A5-3248-BBB9-D51E7A0476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86810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9653-2F7C-8840-AC57-8FA2154F5C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8F2782-692F-A94E-876D-8FBFEBEF59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2E3147-9107-F643-B899-D6A938EA304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F7DFF3D-1163-BC4C-BF7C-C633105945A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380908E-A2AB-D24E-B1E6-7F561A4BFE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587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06D86E-CB6D-3643-A544-2AA3EBDD4D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EF5463-DF2A-9D4F-A834-7C5F64CD99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FD174D-647C-214A-8C87-39B30BF25C1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B175F3E-D9DB-9444-9FF3-54D9D6AE1A4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6D0D7A6-3644-2A47-8418-E1CF3CC86F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5915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AEF2-B34E-6046-AC2B-099C15648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CE6733-499C-0547-BC23-E9768A8D8C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C61DAC-FB7B-0F41-B6D8-C9541C7A2CC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4A32ADC-903E-1348-8B87-B350A085337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91896AA-B40B-E743-A4DB-AF5B3AA968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52289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ECCC-69A3-DA43-98C3-BA66F39CEF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E097FE-254A-5A4A-9D12-AD687F1C22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DFEDD-1746-CC49-8424-16A9C833F5B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5882C9B-8FC5-A94D-B624-68B61E8A934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1CB832B-9D2D-C14B-AC25-BCDCA1FB39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77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C1922-955E-4723-AF01-CD8B1DA2B63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BE43627-5225-4726-BF43-1012DC78A0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5580115-7903-4360-AD2C-E8E83C2972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32110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444B-23AB-0345-8DE5-31B9957C4A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F00F71-DF2F-8F40-B885-D1A56756D9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CC935A-B1BC-F24A-9A32-B21AF2B8BF4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3B20E50-3F68-7F4A-9795-94DF03F0218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5EE86CF-A2CA-6541-9230-AC3D0F12E8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52505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53BE-3B59-BB4E-B1F9-A23874221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F24337-AD45-3B40-A4E5-4B404EAAFB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B4EB69-8C4E-C645-984F-639DA10DE4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5DBF90-1878-894B-B765-AC552649CA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A7400581-05C0-8D4D-950A-C67C58C3607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E4A0130-EDD0-3842-AE90-BD04A8A0D9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53075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0DA2-D4C5-5040-A22C-8F88989E89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3BD7C-C04D-3F4B-9D9B-1531329234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450BB0-D257-2D4F-9898-513F1265F5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2AB499-0482-144F-9065-502A7D3CF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BEB6C3-A6CF-084D-8F34-ADB912425F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8813F0-11EE-EC40-8FD2-9452160CFAB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FB2857BD-9212-D245-B6FE-22501165F93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E4B423E-6F0B-0D40-A203-DC6B2C8231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68230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78EA-BA3E-7A4E-AF5E-27D56D0A0C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A928E8-0412-7A4B-AF8D-BB9484C6A4E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F011499B-5CF0-1D47-8AD7-78AC9D0B863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A6BADA22-12F1-6748-AF24-12A9CA859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37356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2EA8D5-078A-E549-962D-9EB32EDEB7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1063E95-597C-234B-B936-37EB61748D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F1ACD17-93EE-1B49-B75E-80A38FCAC7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74418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EB53-D14F-8141-BEB7-87DD86A15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499462-6047-9846-B703-707FA278DD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5D2B3B-D70B-1143-96D1-0152586EA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366E4B-BDA7-E640-8D2B-FBE81C0AA79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4463897-630F-4243-828F-774EB27C0E4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40F170B-8A03-BA4E-BD8D-F59F0BB850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66914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613E-B565-C64D-8121-E71668972A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9E3291-CA08-564C-B04F-BE0B5EFAAA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4A5F58-3E3E-E74C-BDC5-DBD239AF33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6B962D-849B-C243-9953-EC4ABB1EA61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A3073A6D-8A0F-0649-AFD8-7BD38375E4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8099269-4789-AA4F-8375-6906EDB39B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14782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4F05A-7D7C-F34A-8068-1E3F41C6BF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2A956-39D3-E947-9A72-56BA2BA83D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61A0A-F43F-7D4B-A0E7-EB22E8F602C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4478531-0AC9-014A-A8DF-C35A0CB1E31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9F11783-E7C2-4447-9C1B-7D79D4A93D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05266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6F180F-A72D-FC48-964C-2756ABBBD4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057668-232E-5646-8FA8-3F41C924E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F1B72-29DD-0348-9150-6E0F56431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F4D471-84E7-4743-B7D8-D308352B6E9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8D3B236-FE96-8049-B7E7-1EFF6DC261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3161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118F-FE90-6544-A028-49D0B8FA4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00E799-412A-354E-A9BB-524E01789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439A0C-18D9-4A40-9169-1C8533AB37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E346107-2671-FC47-B4DA-F2A2299EB12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EB4F929-20B8-5B46-B1FC-1231DC0BC8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765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FF69-373B-45F2-96A6-D3705E2A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669169-C76B-428A-856C-03BBC7CE46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AE0538-753F-435A-B6CE-EDA995CE36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842661-D7D8-434A-A52F-31A39793B42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738D980-C841-46AB-A9B5-34928BF0640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371A93DC-E543-4E8A-8270-C0D7E3545F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36037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8F79-C2E4-584E-AE4C-79132E0F9C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3932C6-AF26-7345-BC1B-9C8B916380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FE7FB-9485-124A-93F1-EEA30302DB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7E9161-56A3-6841-825E-8606AB26155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B488F63-67B6-4E4B-A193-33A00C3BE8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15832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36C57-0A3B-A84E-BD6C-BBE7509519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751AAD-4426-A84C-8BEB-DCCE6041D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4A6E33-BB3F-3142-9FC1-DF10575A8DE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4509C35-C85B-D84F-89F6-6E3F401B31B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A1046E5-8AD1-0143-92B3-4773600C8D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24477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F9C6-E48E-B94C-A518-498F0F9B5E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B43501-C885-2A4B-9D8F-5F1D4CE23F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680444-7DF4-2248-9364-56897ED846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3E4CED-9630-6848-B396-C7958B4F36D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7D7D500-C5C7-B243-8354-1B81271583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24C6BBF-32A2-CD46-9431-B3C7CA3880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4567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CFFC-DB01-D840-B621-6C3FDF938C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157788-8442-4B4E-88E1-B83B159C8D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DC76F-6808-C147-B998-5313181B5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06D677-8837-AA45-924B-A0953B681C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374524-3341-C54C-9E04-3A537098ED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FD5826-9451-BE4B-8A23-ED26E379C1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E5A80FDB-9E74-744F-8CAD-B12C83A57E2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154100D-F4E0-9049-8D22-F57780AB5F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59937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0F6A-46FB-6440-A684-E9704C003A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FABDA-D703-C14E-8E5D-20A4E938F15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37A684EF-1AC8-894B-87D6-ADA3EF3BC4F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C1827E5-9306-2047-A83B-755079039F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66870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CBBCA2-B468-C748-966A-D0EFD6558C4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638D033D-0B59-3B4A-8EF5-FF263EE19A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DD0C301-AF40-FE40-A773-A0E5E4194B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8425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EC737-BA4D-5040-A59C-1ECF2A23D4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02E001-F084-4946-A2DE-75404C1F4B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16D98D-2E6A-5748-ACF0-AF06A4707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EEF6FA-36EC-FE46-8F18-52FC31FE94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8D0F19D-427E-584A-A80D-DBC8C60B8A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8977940-AD77-8848-93D7-7DB63146FA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61899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4759F-7AD2-624B-B352-7B00A976B2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3825C9-9873-A64F-9E9C-6E50902176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6CC063-0572-1643-A4E6-C1E6F62B4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5B4AA5-9332-B04F-AA7C-9105F07D1B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65F0701-8D1D-C841-84C5-DBBC8454F59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549728DF-4C31-8140-9B84-EA4381E66F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6923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7923-BF53-0C49-9AA8-723EA21967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8EBABC-C3D0-3840-9974-23EBCDC837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193F1-C1A6-9D4E-9E06-D594D42A2DC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C9DBCC4-4939-BB41-952B-6EDD90BE385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4686D20-EA52-8C4E-A3AF-498ACD5403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62272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6DD7BD-9247-984E-9D43-94BABF82BE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65A373-687E-CB46-B13E-644B5D5956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B4FBA6-B0B8-6B43-AA5A-D6B48BA5518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FF82408-0F95-A94D-B6BD-EA42D3E4FC7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E06797C-7719-F241-B526-A8333EC141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CCB1A0-AD4F-4D82-BA46-E77874A4F954}"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BD510-5BF2-45E2-921B-321418CC8FA8}" type="slidenum">
              <a:rPr lang="en-US" smtClean="0"/>
              <a:t>‹#›</a:t>
            </a:fld>
            <a:endParaRPr lang="en-US"/>
          </a:p>
        </p:txBody>
      </p:sp>
    </p:spTree>
    <p:extLst>
      <p:ext uri="{BB962C8B-B14F-4D97-AF65-F5344CB8AC3E}">
        <p14:creationId xmlns:p14="http://schemas.microsoft.com/office/powerpoint/2010/main" val="3785222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11E0D-9F75-4E95-9761-0E388558E9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E26352-B3DE-4E77-AA0A-99D8928D93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9480A6-BBD3-46B5-9CEB-3E4821AE9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2C8A66-2BEE-467D-AF54-5D9B3FA3E73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97C4D66-65CC-4231-92CB-FF36C1F7504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5D534184-20CB-4D68-80C8-50AC8E74F1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13125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744052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83504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23715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061161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21852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808834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899030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704557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136838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5281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C6A31-5380-4C80-93DB-5CBDEFD1D3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F6CE47-1357-4814-8AEA-20C0DF354C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91852-7582-431C-8C66-7F31A46C54C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42CF0C4-EE6F-4594-88FB-76F8DCA4C39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1FB8065-3F94-49AA-A932-A4549123B6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40445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602121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2" name="Group 11" descr="Sparkles Top">
            <a:extLst>
              <a:ext uri="{FF2B5EF4-FFF2-40B4-BE49-F238E27FC236}">
                <a16:creationId xmlns:a16="http://schemas.microsoft.com/office/drawing/2014/main" id="{FADBDF25-4BF4-448D-9A5E-B27B5E2EA4B6}"/>
              </a:ext>
            </a:extLst>
          </p:cNvPr>
          <p:cNvGrpSpPr/>
          <p:nvPr userDrawn="1"/>
        </p:nvGrpSpPr>
        <p:grpSpPr>
          <a:xfrm>
            <a:off x="43745" y="-55205"/>
            <a:ext cx="12117660" cy="2534216"/>
            <a:chOff x="43745" y="-55205"/>
            <a:chExt cx="12117660" cy="2534216"/>
          </a:xfrm>
        </p:grpSpPr>
        <p:sp>
          <p:nvSpPr>
            <p:cNvPr id="13" name="Circle: Hollow 12">
              <a:extLst>
                <a:ext uri="{FF2B5EF4-FFF2-40B4-BE49-F238E27FC236}">
                  <a16:creationId xmlns:a16="http://schemas.microsoft.com/office/drawing/2014/main" id="{EF05C796-DE33-420C-A4E3-3AC4FEAB4B41}"/>
                </a:ext>
              </a:extLst>
            </p:cNvPr>
            <p:cNvSpPr/>
            <p:nvPr/>
          </p:nvSpPr>
          <p:spPr>
            <a:xfrm>
              <a:off x="809223" y="660629"/>
              <a:ext cx="310114" cy="31011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4" name="Circle: Hollow 13">
              <a:extLst>
                <a:ext uri="{FF2B5EF4-FFF2-40B4-BE49-F238E27FC236}">
                  <a16:creationId xmlns:a16="http://schemas.microsoft.com/office/drawing/2014/main" id="{7C0FAB46-A656-4B3B-84FA-49D733D74FE4}"/>
                </a:ext>
              </a:extLst>
            </p:cNvPr>
            <p:cNvSpPr/>
            <p:nvPr/>
          </p:nvSpPr>
          <p:spPr>
            <a:xfrm>
              <a:off x="1125914" y="333199"/>
              <a:ext cx="436185" cy="43618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5" name="Circle: Hollow 14">
              <a:extLst>
                <a:ext uri="{FF2B5EF4-FFF2-40B4-BE49-F238E27FC236}">
                  <a16:creationId xmlns:a16="http://schemas.microsoft.com/office/drawing/2014/main" id="{C5F2879F-F82D-47EB-856D-C4C5FB20388D}"/>
                </a:ext>
              </a:extLst>
            </p:cNvPr>
            <p:cNvSpPr/>
            <p:nvPr/>
          </p:nvSpPr>
          <p:spPr>
            <a:xfrm>
              <a:off x="1678364" y="886186"/>
              <a:ext cx="436185" cy="436185"/>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6" name="Circle: Hollow 15">
              <a:extLst>
                <a:ext uri="{FF2B5EF4-FFF2-40B4-BE49-F238E27FC236}">
                  <a16:creationId xmlns:a16="http://schemas.microsoft.com/office/drawing/2014/main" id="{1F873CC8-9005-4435-BD33-FB093CB79AF7}"/>
                </a:ext>
              </a:extLst>
            </p:cNvPr>
            <p:cNvSpPr/>
            <p:nvPr/>
          </p:nvSpPr>
          <p:spPr>
            <a:xfrm>
              <a:off x="1215567" y="1142985"/>
              <a:ext cx="92220" cy="92220"/>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7" name="Circle: Hollow 16">
              <a:extLst>
                <a:ext uri="{FF2B5EF4-FFF2-40B4-BE49-F238E27FC236}">
                  <a16:creationId xmlns:a16="http://schemas.microsoft.com/office/drawing/2014/main" id="{63EE8241-DD08-415B-80FD-640ACC35898C}"/>
                </a:ext>
              </a:extLst>
            </p:cNvPr>
            <p:cNvSpPr/>
            <p:nvPr/>
          </p:nvSpPr>
          <p:spPr>
            <a:xfrm>
              <a:off x="2233749" y="309992"/>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8" name="Circle: Hollow 17">
              <a:extLst>
                <a:ext uri="{FF2B5EF4-FFF2-40B4-BE49-F238E27FC236}">
                  <a16:creationId xmlns:a16="http://schemas.microsoft.com/office/drawing/2014/main" id="{1A879781-3F72-4CB0-B7CA-EBDA58964BEB}"/>
                </a:ext>
              </a:extLst>
            </p:cNvPr>
            <p:cNvSpPr/>
            <p:nvPr/>
          </p:nvSpPr>
          <p:spPr>
            <a:xfrm>
              <a:off x="1513348" y="1876589"/>
              <a:ext cx="174176" cy="174176"/>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9" name="Oval 18">
              <a:extLst>
                <a:ext uri="{FF2B5EF4-FFF2-40B4-BE49-F238E27FC236}">
                  <a16:creationId xmlns:a16="http://schemas.microsoft.com/office/drawing/2014/main" id="{3D15F8D3-5B7E-4881-9C3F-38D19FA31C96}"/>
                </a:ext>
              </a:extLst>
            </p:cNvPr>
            <p:cNvSpPr/>
            <p:nvPr/>
          </p:nvSpPr>
          <p:spPr>
            <a:xfrm>
              <a:off x="1870075" y="511175"/>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nvGrpSpPr>
            <p:cNvPr id="20" name="Group 19" descr="Glow Light">
              <a:extLst>
                <a:ext uri="{FF2B5EF4-FFF2-40B4-BE49-F238E27FC236}">
                  <a16:creationId xmlns:a16="http://schemas.microsoft.com/office/drawing/2014/main" id="{948376D4-E1AE-4BB4-97A4-A68BD21161BA}"/>
                </a:ext>
              </a:extLst>
            </p:cNvPr>
            <p:cNvGrpSpPr>
              <a:grpSpLocks noChangeAspect="1"/>
            </p:cNvGrpSpPr>
            <p:nvPr/>
          </p:nvGrpSpPr>
          <p:grpSpPr>
            <a:xfrm rot="-180000">
              <a:off x="2038715" y="664767"/>
              <a:ext cx="184939" cy="184939"/>
              <a:chOff x="5994457" y="3309752"/>
              <a:chExt cx="2933700" cy="2933700"/>
            </a:xfrm>
          </p:grpSpPr>
          <p:sp>
            <p:nvSpPr>
              <p:cNvPr id="112" name="Oval 111">
                <a:extLst>
                  <a:ext uri="{FF2B5EF4-FFF2-40B4-BE49-F238E27FC236}">
                    <a16:creationId xmlns:a16="http://schemas.microsoft.com/office/drawing/2014/main" id="{A4D99C49-30FB-4EA9-AED5-7177E70EFD56}"/>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13" name="Oval 112">
                <a:extLst>
                  <a:ext uri="{FF2B5EF4-FFF2-40B4-BE49-F238E27FC236}">
                    <a16:creationId xmlns:a16="http://schemas.microsoft.com/office/drawing/2014/main" id="{BAC57021-105C-4E27-B73A-9719F91F34BB}"/>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21" name="Group 20" descr="Glow Light">
              <a:extLst>
                <a:ext uri="{FF2B5EF4-FFF2-40B4-BE49-F238E27FC236}">
                  <a16:creationId xmlns:a16="http://schemas.microsoft.com/office/drawing/2014/main" id="{7E9EDAF9-CB67-4026-93ED-59AF7B23A542}"/>
                </a:ext>
              </a:extLst>
            </p:cNvPr>
            <p:cNvGrpSpPr>
              <a:grpSpLocks noChangeAspect="1"/>
            </p:cNvGrpSpPr>
            <p:nvPr/>
          </p:nvGrpSpPr>
          <p:grpSpPr>
            <a:xfrm rot="-180000">
              <a:off x="797250" y="429683"/>
              <a:ext cx="184939" cy="184939"/>
              <a:chOff x="5994457" y="3309752"/>
              <a:chExt cx="2933700" cy="2933700"/>
            </a:xfrm>
          </p:grpSpPr>
          <p:sp>
            <p:nvSpPr>
              <p:cNvPr id="110" name="Oval 109">
                <a:extLst>
                  <a:ext uri="{FF2B5EF4-FFF2-40B4-BE49-F238E27FC236}">
                    <a16:creationId xmlns:a16="http://schemas.microsoft.com/office/drawing/2014/main" id="{F6DB0D48-B5E3-430D-87C8-D9047CCEF23C}"/>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11" name="Oval 110">
                <a:extLst>
                  <a:ext uri="{FF2B5EF4-FFF2-40B4-BE49-F238E27FC236}">
                    <a16:creationId xmlns:a16="http://schemas.microsoft.com/office/drawing/2014/main" id="{7C03BA51-7DCE-45FD-9C26-2E869BF35B39}"/>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22" name="Circle: Hollow 21">
              <a:extLst>
                <a:ext uri="{FF2B5EF4-FFF2-40B4-BE49-F238E27FC236}">
                  <a16:creationId xmlns:a16="http://schemas.microsoft.com/office/drawing/2014/main" id="{D7034AC5-9DAD-4376-B195-324CC3D8DA0F}"/>
                </a:ext>
              </a:extLst>
            </p:cNvPr>
            <p:cNvSpPr/>
            <p:nvPr/>
          </p:nvSpPr>
          <p:spPr>
            <a:xfrm>
              <a:off x="49998" y="37264"/>
              <a:ext cx="719972" cy="719972"/>
            </a:xfrm>
            <a:prstGeom prst="donut">
              <a:avLst>
                <a:gd name="adj" fmla="val 26011"/>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3" name="Circle: Hollow 22">
              <a:extLst>
                <a:ext uri="{FF2B5EF4-FFF2-40B4-BE49-F238E27FC236}">
                  <a16:creationId xmlns:a16="http://schemas.microsoft.com/office/drawing/2014/main" id="{6425ED02-D6CF-4A6B-BBD3-12FF1F9A83EB}"/>
                </a:ext>
              </a:extLst>
            </p:cNvPr>
            <p:cNvSpPr/>
            <p:nvPr/>
          </p:nvSpPr>
          <p:spPr>
            <a:xfrm>
              <a:off x="4183142" y="381022"/>
              <a:ext cx="352722" cy="352722"/>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4" name="Circle: Hollow 23">
              <a:extLst>
                <a:ext uri="{FF2B5EF4-FFF2-40B4-BE49-F238E27FC236}">
                  <a16:creationId xmlns:a16="http://schemas.microsoft.com/office/drawing/2014/main" id="{13B152A7-8D62-4E3A-B9FD-F12B18D03EE3}"/>
                </a:ext>
              </a:extLst>
            </p:cNvPr>
            <p:cNvSpPr/>
            <p:nvPr/>
          </p:nvSpPr>
          <p:spPr>
            <a:xfrm>
              <a:off x="3283557" y="479357"/>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5" name="Circle: Hollow 24">
              <a:extLst>
                <a:ext uri="{FF2B5EF4-FFF2-40B4-BE49-F238E27FC236}">
                  <a16:creationId xmlns:a16="http://schemas.microsoft.com/office/drawing/2014/main" id="{2C1DF3AE-2F65-413C-9AC6-4B723AE6CE74}"/>
                </a:ext>
              </a:extLst>
            </p:cNvPr>
            <p:cNvSpPr/>
            <p:nvPr/>
          </p:nvSpPr>
          <p:spPr>
            <a:xfrm>
              <a:off x="2837658" y="1565732"/>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6" name="Circle: Hollow 25">
              <a:extLst>
                <a:ext uri="{FF2B5EF4-FFF2-40B4-BE49-F238E27FC236}">
                  <a16:creationId xmlns:a16="http://schemas.microsoft.com/office/drawing/2014/main" id="{D6370136-999D-4963-AE10-7BDCFE7124A0}"/>
                </a:ext>
              </a:extLst>
            </p:cNvPr>
            <p:cNvSpPr/>
            <p:nvPr/>
          </p:nvSpPr>
          <p:spPr>
            <a:xfrm>
              <a:off x="3770388" y="37264"/>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7" name="Circle: Hollow 26">
              <a:extLst>
                <a:ext uri="{FF2B5EF4-FFF2-40B4-BE49-F238E27FC236}">
                  <a16:creationId xmlns:a16="http://schemas.microsoft.com/office/drawing/2014/main" id="{D274B46E-EDFC-427E-A436-FF46C06FAB11}"/>
                </a:ext>
              </a:extLst>
            </p:cNvPr>
            <p:cNvSpPr/>
            <p:nvPr/>
          </p:nvSpPr>
          <p:spPr>
            <a:xfrm>
              <a:off x="5413908" y="166881"/>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8" name="Circle: Hollow 27">
              <a:extLst>
                <a:ext uri="{FF2B5EF4-FFF2-40B4-BE49-F238E27FC236}">
                  <a16:creationId xmlns:a16="http://schemas.microsoft.com/office/drawing/2014/main" id="{074BB639-C5FE-4AEB-873F-74B6190E1181}"/>
                </a:ext>
              </a:extLst>
            </p:cNvPr>
            <p:cNvSpPr/>
            <p:nvPr/>
          </p:nvSpPr>
          <p:spPr>
            <a:xfrm>
              <a:off x="3841382" y="1017229"/>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9" name="Circle: Hollow 28">
              <a:extLst>
                <a:ext uri="{FF2B5EF4-FFF2-40B4-BE49-F238E27FC236}">
                  <a16:creationId xmlns:a16="http://schemas.microsoft.com/office/drawing/2014/main" id="{BEEA40ED-ACFC-4EF8-8B08-75930D2983D7}"/>
                </a:ext>
              </a:extLst>
            </p:cNvPr>
            <p:cNvSpPr/>
            <p:nvPr/>
          </p:nvSpPr>
          <p:spPr>
            <a:xfrm>
              <a:off x="5965135" y="1011115"/>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0" name="Circle: Hollow 29">
              <a:extLst>
                <a:ext uri="{FF2B5EF4-FFF2-40B4-BE49-F238E27FC236}">
                  <a16:creationId xmlns:a16="http://schemas.microsoft.com/office/drawing/2014/main" id="{F84F6C6C-EA75-4AA1-8490-6388758DBD8D}"/>
                </a:ext>
              </a:extLst>
            </p:cNvPr>
            <p:cNvSpPr/>
            <p:nvPr/>
          </p:nvSpPr>
          <p:spPr>
            <a:xfrm>
              <a:off x="4712286" y="1433856"/>
              <a:ext cx="1045155" cy="1045155"/>
            </a:xfrm>
            <a:prstGeom prst="donut">
              <a:avLst>
                <a:gd name="adj" fmla="val 37636"/>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1" name="Circle: Hollow 30">
              <a:extLst>
                <a:ext uri="{FF2B5EF4-FFF2-40B4-BE49-F238E27FC236}">
                  <a16:creationId xmlns:a16="http://schemas.microsoft.com/office/drawing/2014/main" id="{3CC77271-F664-466A-AE28-7724935272F6}"/>
                </a:ext>
              </a:extLst>
            </p:cNvPr>
            <p:cNvSpPr/>
            <p:nvPr/>
          </p:nvSpPr>
          <p:spPr>
            <a:xfrm>
              <a:off x="6280721" y="285944"/>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2" name="Circle: Hollow 31">
              <a:extLst>
                <a:ext uri="{FF2B5EF4-FFF2-40B4-BE49-F238E27FC236}">
                  <a16:creationId xmlns:a16="http://schemas.microsoft.com/office/drawing/2014/main" id="{56880D64-6F66-419D-9522-984EFB6AB5DD}"/>
                </a:ext>
              </a:extLst>
            </p:cNvPr>
            <p:cNvSpPr/>
            <p:nvPr/>
          </p:nvSpPr>
          <p:spPr>
            <a:xfrm>
              <a:off x="7330529" y="455309"/>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3" name="Circle: Hollow 32">
              <a:extLst>
                <a:ext uri="{FF2B5EF4-FFF2-40B4-BE49-F238E27FC236}">
                  <a16:creationId xmlns:a16="http://schemas.microsoft.com/office/drawing/2014/main" id="{B37F30C4-2FA0-439F-A39F-F1288608C36F}"/>
                </a:ext>
              </a:extLst>
            </p:cNvPr>
            <p:cNvSpPr/>
            <p:nvPr/>
          </p:nvSpPr>
          <p:spPr>
            <a:xfrm>
              <a:off x="7826733" y="37264"/>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4" name="Circle: Hollow 33">
              <a:extLst>
                <a:ext uri="{FF2B5EF4-FFF2-40B4-BE49-F238E27FC236}">
                  <a16:creationId xmlns:a16="http://schemas.microsoft.com/office/drawing/2014/main" id="{8F61C938-2A23-4E25-9E74-C88804E5847B}"/>
                </a:ext>
              </a:extLst>
            </p:cNvPr>
            <p:cNvSpPr/>
            <p:nvPr/>
          </p:nvSpPr>
          <p:spPr>
            <a:xfrm>
              <a:off x="4403894" y="732473"/>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5" name="Oval 34">
              <a:extLst>
                <a:ext uri="{FF2B5EF4-FFF2-40B4-BE49-F238E27FC236}">
                  <a16:creationId xmlns:a16="http://schemas.microsoft.com/office/drawing/2014/main" id="{290590B3-DD94-434A-B3A0-E0E210D8B779}"/>
                </a:ext>
              </a:extLst>
            </p:cNvPr>
            <p:cNvSpPr/>
            <p:nvPr/>
          </p:nvSpPr>
          <p:spPr>
            <a:xfrm>
              <a:off x="4846163" y="397465"/>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36" name="Circle: Hollow 35">
              <a:extLst>
                <a:ext uri="{FF2B5EF4-FFF2-40B4-BE49-F238E27FC236}">
                  <a16:creationId xmlns:a16="http://schemas.microsoft.com/office/drawing/2014/main" id="{EF02C580-C49D-499F-9728-CF29BB951E17}"/>
                </a:ext>
              </a:extLst>
            </p:cNvPr>
            <p:cNvSpPr/>
            <p:nvPr/>
          </p:nvSpPr>
          <p:spPr>
            <a:xfrm>
              <a:off x="8617098" y="1035703"/>
              <a:ext cx="677141" cy="677141"/>
            </a:xfrm>
            <a:prstGeom prst="donut">
              <a:avLst>
                <a:gd name="adj" fmla="val 30113"/>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7" name="Circle: Hollow 36">
              <a:extLst>
                <a:ext uri="{FF2B5EF4-FFF2-40B4-BE49-F238E27FC236}">
                  <a16:creationId xmlns:a16="http://schemas.microsoft.com/office/drawing/2014/main" id="{718FDC0D-C2F2-4693-915B-656A77750076}"/>
                </a:ext>
              </a:extLst>
            </p:cNvPr>
            <p:cNvSpPr/>
            <p:nvPr/>
          </p:nvSpPr>
          <p:spPr>
            <a:xfrm>
              <a:off x="10838049" y="331418"/>
              <a:ext cx="817385" cy="817385"/>
            </a:xfrm>
            <a:prstGeom prst="donut">
              <a:avLst>
                <a:gd name="adj" fmla="val 36896"/>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8" name="Circle: Hollow 37">
              <a:extLst>
                <a:ext uri="{FF2B5EF4-FFF2-40B4-BE49-F238E27FC236}">
                  <a16:creationId xmlns:a16="http://schemas.microsoft.com/office/drawing/2014/main" id="{9C834023-6F4D-47CE-A5ED-134B01DDA1A3}"/>
                </a:ext>
              </a:extLst>
            </p:cNvPr>
            <p:cNvSpPr/>
            <p:nvPr/>
          </p:nvSpPr>
          <p:spPr>
            <a:xfrm>
              <a:off x="7844878" y="897901"/>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9" name="Circle: Hollow 38">
              <a:extLst>
                <a:ext uri="{FF2B5EF4-FFF2-40B4-BE49-F238E27FC236}">
                  <a16:creationId xmlns:a16="http://schemas.microsoft.com/office/drawing/2014/main" id="{DD989AEB-986C-4BAB-86C0-00D382387854}"/>
                </a:ext>
              </a:extLst>
            </p:cNvPr>
            <p:cNvSpPr/>
            <p:nvPr/>
          </p:nvSpPr>
          <p:spPr>
            <a:xfrm>
              <a:off x="9381615" y="520894"/>
              <a:ext cx="1369058" cy="1369058"/>
            </a:xfrm>
            <a:prstGeom prst="donut">
              <a:avLst>
                <a:gd name="adj" fmla="val 9630"/>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40" name="Circle: Hollow 39">
              <a:extLst>
                <a:ext uri="{FF2B5EF4-FFF2-40B4-BE49-F238E27FC236}">
                  <a16:creationId xmlns:a16="http://schemas.microsoft.com/office/drawing/2014/main" id="{D2962FE6-3836-4FA0-AF39-CB4E477013CA}"/>
                </a:ext>
              </a:extLst>
            </p:cNvPr>
            <p:cNvSpPr/>
            <p:nvPr/>
          </p:nvSpPr>
          <p:spPr>
            <a:xfrm>
              <a:off x="10385764" y="37264"/>
              <a:ext cx="496406" cy="496406"/>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41" name="Circle: Hollow 40">
              <a:extLst>
                <a:ext uri="{FF2B5EF4-FFF2-40B4-BE49-F238E27FC236}">
                  <a16:creationId xmlns:a16="http://schemas.microsoft.com/office/drawing/2014/main" id="{71C8E769-CBEB-47FC-B99D-15AEAF7ABE79}"/>
                </a:ext>
              </a:extLst>
            </p:cNvPr>
            <p:cNvSpPr/>
            <p:nvPr/>
          </p:nvSpPr>
          <p:spPr>
            <a:xfrm>
              <a:off x="7482440" y="787944"/>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42" name="Circle: Hollow 41">
              <a:extLst>
                <a:ext uri="{FF2B5EF4-FFF2-40B4-BE49-F238E27FC236}">
                  <a16:creationId xmlns:a16="http://schemas.microsoft.com/office/drawing/2014/main" id="{5B3C5945-6067-49CA-8FF5-8771C25020C8}"/>
                </a:ext>
              </a:extLst>
            </p:cNvPr>
            <p:cNvSpPr/>
            <p:nvPr/>
          </p:nvSpPr>
          <p:spPr>
            <a:xfrm>
              <a:off x="8339397" y="198379"/>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43" name="Circle: Hollow 42">
              <a:extLst>
                <a:ext uri="{FF2B5EF4-FFF2-40B4-BE49-F238E27FC236}">
                  <a16:creationId xmlns:a16="http://schemas.microsoft.com/office/drawing/2014/main" id="{EC0DB818-6795-41D2-B392-FE8FF42CA452}"/>
                </a:ext>
              </a:extLst>
            </p:cNvPr>
            <p:cNvSpPr/>
            <p:nvPr/>
          </p:nvSpPr>
          <p:spPr>
            <a:xfrm>
              <a:off x="10633967" y="635675"/>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44" name="Oval 43">
              <a:extLst>
                <a:ext uri="{FF2B5EF4-FFF2-40B4-BE49-F238E27FC236}">
                  <a16:creationId xmlns:a16="http://schemas.microsoft.com/office/drawing/2014/main" id="{74EE9A5A-3CCD-411B-8DE7-E096B5E6BB73}"/>
                </a:ext>
              </a:extLst>
            </p:cNvPr>
            <p:cNvSpPr/>
            <p:nvPr/>
          </p:nvSpPr>
          <p:spPr>
            <a:xfrm>
              <a:off x="3702945" y="1034552"/>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5" name="Oval 44">
              <a:extLst>
                <a:ext uri="{FF2B5EF4-FFF2-40B4-BE49-F238E27FC236}">
                  <a16:creationId xmlns:a16="http://schemas.microsoft.com/office/drawing/2014/main" id="{2EB68643-6061-43B5-9344-4828753C964D}"/>
                </a:ext>
              </a:extLst>
            </p:cNvPr>
            <p:cNvSpPr/>
            <p:nvPr/>
          </p:nvSpPr>
          <p:spPr>
            <a:xfrm>
              <a:off x="5731508" y="787944"/>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6" name="Oval 45">
              <a:extLst>
                <a:ext uri="{FF2B5EF4-FFF2-40B4-BE49-F238E27FC236}">
                  <a16:creationId xmlns:a16="http://schemas.microsoft.com/office/drawing/2014/main" id="{B43F5081-4827-4D6B-AC0D-4C3F835898B8}"/>
                </a:ext>
              </a:extLst>
            </p:cNvPr>
            <p:cNvSpPr/>
            <p:nvPr/>
          </p:nvSpPr>
          <p:spPr>
            <a:xfrm>
              <a:off x="7080910" y="464566"/>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7" name="Oval 46">
              <a:extLst>
                <a:ext uri="{FF2B5EF4-FFF2-40B4-BE49-F238E27FC236}">
                  <a16:creationId xmlns:a16="http://schemas.microsoft.com/office/drawing/2014/main" id="{3F691C1A-D5AA-4E19-B945-FB736745A6DE}"/>
                </a:ext>
              </a:extLst>
            </p:cNvPr>
            <p:cNvSpPr/>
            <p:nvPr/>
          </p:nvSpPr>
          <p:spPr>
            <a:xfrm>
              <a:off x="9243586" y="996130"/>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8" name="Oval 47">
              <a:extLst>
                <a:ext uri="{FF2B5EF4-FFF2-40B4-BE49-F238E27FC236}">
                  <a16:creationId xmlns:a16="http://schemas.microsoft.com/office/drawing/2014/main" id="{6407DCB5-751B-4310-97C6-7313A2A822B2}"/>
                </a:ext>
              </a:extLst>
            </p:cNvPr>
            <p:cNvSpPr/>
            <p:nvPr/>
          </p:nvSpPr>
          <p:spPr>
            <a:xfrm>
              <a:off x="11005711" y="166881"/>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9" name="Oval 48">
              <a:extLst>
                <a:ext uri="{FF2B5EF4-FFF2-40B4-BE49-F238E27FC236}">
                  <a16:creationId xmlns:a16="http://schemas.microsoft.com/office/drawing/2014/main" id="{23284A5C-6F07-4501-93D3-C0E5F312396F}"/>
                </a:ext>
              </a:extLst>
            </p:cNvPr>
            <p:cNvSpPr/>
            <p:nvPr/>
          </p:nvSpPr>
          <p:spPr>
            <a:xfrm>
              <a:off x="12030153" y="737610"/>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50" name="Oval 49">
              <a:extLst>
                <a:ext uri="{FF2B5EF4-FFF2-40B4-BE49-F238E27FC236}">
                  <a16:creationId xmlns:a16="http://schemas.microsoft.com/office/drawing/2014/main" id="{EC48CEC6-631E-49A3-B8B0-DB8E057AD578}"/>
                </a:ext>
              </a:extLst>
            </p:cNvPr>
            <p:cNvSpPr/>
            <p:nvPr/>
          </p:nvSpPr>
          <p:spPr>
            <a:xfrm>
              <a:off x="11599010" y="1013091"/>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51" name="Circle: Hollow 50">
              <a:extLst>
                <a:ext uri="{FF2B5EF4-FFF2-40B4-BE49-F238E27FC236}">
                  <a16:creationId xmlns:a16="http://schemas.microsoft.com/office/drawing/2014/main" id="{725119C3-AEC1-4D0D-8537-FEF044F75673}"/>
                </a:ext>
              </a:extLst>
            </p:cNvPr>
            <p:cNvSpPr/>
            <p:nvPr/>
          </p:nvSpPr>
          <p:spPr>
            <a:xfrm>
              <a:off x="11622146" y="159879"/>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52" name="Circle: Hollow 51">
              <a:extLst>
                <a:ext uri="{FF2B5EF4-FFF2-40B4-BE49-F238E27FC236}">
                  <a16:creationId xmlns:a16="http://schemas.microsoft.com/office/drawing/2014/main" id="{A9954CA9-0A31-425F-A8A7-5ED65EF10DA4}"/>
                </a:ext>
              </a:extLst>
            </p:cNvPr>
            <p:cNvSpPr/>
            <p:nvPr/>
          </p:nvSpPr>
          <p:spPr>
            <a:xfrm>
              <a:off x="9989354" y="122309"/>
              <a:ext cx="352722" cy="352722"/>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53" name="Circle: Hollow 52">
              <a:extLst>
                <a:ext uri="{FF2B5EF4-FFF2-40B4-BE49-F238E27FC236}">
                  <a16:creationId xmlns:a16="http://schemas.microsoft.com/office/drawing/2014/main" id="{F6534ADC-01AE-451B-BD6E-A200FB9AE8AE}"/>
                </a:ext>
              </a:extLst>
            </p:cNvPr>
            <p:cNvSpPr/>
            <p:nvPr/>
          </p:nvSpPr>
          <p:spPr>
            <a:xfrm>
              <a:off x="10765179" y="1798455"/>
              <a:ext cx="352722" cy="352722"/>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grpSp>
          <p:nvGrpSpPr>
            <p:cNvPr id="54" name="Group 53" descr="Glow Light">
              <a:extLst>
                <a:ext uri="{FF2B5EF4-FFF2-40B4-BE49-F238E27FC236}">
                  <a16:creationId xmlns:a16="http://schemas.microsoft.com/office/drawing/2014/main" id="{CCE97EAF-039D-4154-8305-F82020191176}"/>
                </a:ext>
              </a:extLst>
            </p:cNvPr>
            <p:cNvGrpSpPr>
              <a:grpSpLocks noChangeAspect="1"/>
            </p:cNvGrpSpPr>
            <p:nvPr/>
          </p:nvGrpSpPr>
          <p:grpSpPr>
            <a:xfrm rot="-180000">
              <a:off x="1808279" y="95391"/>
              <a:ext cx="184939" cy="184939"/>
              <a:chOff x="5994457" y="3309752"/>
              <a:chExt cx="2933700" cy="2933700"/>
            </a:xfrm>
          </p:grpSpPr>
          <p:sp>
            <p:nvSpPr>
              <p:cNvPr id="108" name="Oval 107">
                <a:extLst>
                  <a:ext uri="{FF2B5EF4-FFF2-40B4-BE49-F238E27FC236}">
                    <a16:creationId xmlns:a16="http://schemas.microsoft.com/office/drawing/2014/main" id="{27AA6B74-B6C2-42A0-86F9-E0C898AD49CD}"/>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9" name="Oval 108">
                <a:extLst>
                  <a:ext uri="{FF2B5EF4-FFF2-40B4-BE49-F238E27FC236}">
                    <a16:creationId xmlns:a16="http://schemas.microsoft.com/office/drawing/2014/main" id="{122A3517-57F1-4D35-84E8-BF50AEAE6BDD}"/>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5" name="Group 54" descr="Glow Light">
              <a:extLst>
                <a:ext uri="{FF2B5EF4-FFF2-40B4-BE49-F238E27FC236}">
                  <a16:creationId xmlns:a16="http://schemas.microsoft.com/office/drawing/2014/main" id="{3DD14723-22FA-4A94-BD38-DA2E95BDD757}"/>
                </a:ext>
              </a:extLst>
            </p:cNvPr>
            <p:cNvGrpSpPr>
              <a:grpSpLocks noChangeAspect="1"/>
            </p:cNvGrpSpPr>
            <p:nvPr/>
          </p:nvGrpSpPr>
          <p:grpSpPr>
            <a:xfrm rot="-180000">
              <a:off x="2998830" y="467500"/>
              <a:ext cx="184939" cy="184939"/>
              <a:chOff x="5994457" y="3309752"/>
              <a:chExt cx="2933700" cy="2933700"/>
            </a:xfrm>
          </p:grpSpPr>
          <p:sp>
            <p:nvSpPr>
              <p:cNvPr id="106" name="Oval 105">
                <a:extLst>
                  <a:ext uri="{FF2B5EF4-FFF2-40B4-BE49-F238E27FC236}">
                    <a16:creationId xmlns:a16="http://schemas.microsoft.com/office/drawing/2014/main" id="{756ADB8C-D957-4448-AFD3-0D67F19D7017}"/>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7" name="Oval 106">
                <a:extLst>
                  <a:ext uri="{FF2B5EF4-FFF2-40B4-BE49-F238E27FC236}">
                    <a16:creationId xmlns:a16="http://schemas.microsoft.com/office/drawing/2014/main" id="{C42FFA55-9DB8-4217-81ED-3A85E5438174}"/>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6" name="Group 55" descr="Glow Light">
              <a:extLst>
                <a:ext uri="{FF2B5EF4-FFF2-40B4-BE49-F238E27FC236}">
                  <a16:creationId xmlns:a16="http://schemas.microsoft.com/office/drawing/2014/main" id="{445B1F88-321F-43D7-BE05-7FCF13BEA836}"/>
                </a:ext>
              </a:extLst>
            </p:cNvPr>
            <p:cNvGrpSpPr>
              <a:grpSpLocks noChangeAspect="1"/>
            </p:cNvGrpSpPr>
            <p:nvPr/>
          </p:nvGrpSpPr>
          <p:grpSpPr>
            <a:xfrm rot="-180000">
              <a:off x="4389929" y="980865"/>
              <a:ext cx="184939" cy="184939"/>
              <a:chOff x="5994457" y="3309752"/>
              <a:chExt cx="2933700" cy="2933700"/>
            </a:xfrm>
          </p:grpSpPr>
          <p:sp>
            <p:nvSpPr>
              <p:cNvPr id="104" name="Oval 103">
                <a:extLst>
                  <a:ext uri="{FF2B5EF4-FFF2-40B4-BE49-F238E27FC236}">
                    <a16:creationId xmlns:a16="http://schemas.microsoft.com/office/drawing/2014/main" id="{A4D3AECC-3EEA-4A57-9165-844E10083287}"/>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5" name="Oval 104">
                <a:extLst>
                  <a:ext uri="{FF2B5EF4-FFF2-40B4-BE49-F238E27FC236}">
                    <a16:creationId xmlns:a16="http://schemas.microsoft.com/office/drawing/2014/main" id="{40552E74-E4C1-4E45-8452-67840C9E11B2}"/>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7" name="Group 56" descr="Glow Light">
              <a:extLst>
                <a:ext uri="{FF2B5EF4-FFF2-40B4-BE49-F238E27FC236}">
                  <a16:creationId xmlns:a16="http://schemas.microsoft.com/office/drawing/2014/main" id="{DD4E4271-A326-4312-836A-9E104E609B96}"/>
                </a:ext>
              </a:extLst>
            </p:cNvPr>
            <p:cNvGrpSpPr>
              <a:grpSpLocks noChangeAspect="1"/>
            </p:cNvGrpSpPr>
            <p:nvPr/>
          </p:nvGrpSpPr>
          <p:grpSpPr>
            <a:xfrm rot="-180000">
              <a:off x="5180568" y="62211"/>
              <a:ext cx="184939" cy="184939"/>
              <a:chOff x="5994457" y="3309752"/>
              <a:chExt cx="2933700" cy="2933700"/>
            </a:xfrm>
          </p:grpSpPr>
          <p:sp>
            <p:nvSpPr>
              <p:cNvPr id="102" name="Oval 101">
                <a:extLst>
                  <a:ext uri="{FF2B5EF4-FFF2-40B4-BE49-F238E27FC236}">
                    <a16:creationId xmlns:a16="http://schemas.microsoft.com/office/drawing/2014/main" id="{A6FF4AC7-F46E-48C9-B942-B229A0DE2917}"/>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3" name="Oval 102">
                <a:extLst>
                  <a:ext uri="{FF2B5EF4-FFF2-40B4-BE49-F238E27FC236}">
                    <a16:creationId xmlns:a16="http://schemas.microsoft.com/office/drawing/2014/main" id="{F94C69F0-C27A-4F9A-9E4F-0B7C1ED823DB}"/>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8" name="Group 57" descr="Glow Light">
              <a:extLst>
                <a:ext uri="{FF2B5EF4-FFF2-40B4-BE49-F238E27FC236}">
                  <a16:creationId xmlns:a16="http://schemas.microsoft.com/office/drawing/2014/main" id="{AF2B58ED-192E-4BB8-895D-E81A6AA1EE75}"/>
                </a:ext>
              </a:extLst>
            </p:cNvPr>
            <p:cNvGrpSpPr>
              <a:grpSpLocks noChangeAspect="1"/>
            </p:cNvGrpSpPr>
            <p:nvPr/>
          </p:nvGrpSpPr>
          <p:grpSpPr>
            <a:xfrm rot="-180000">
              <a:off x="7603546" y="62377"/>
              <a:ext cx="184939" cy="184939"/>
              <a:chOff x="5994457" y="3309752"/>
              <a:chExt cx="2933700" cy="2933700"/>
            </a:xfrm>
          </p:grpSpPr>
          <p:sp>
            <p:nvSpPr>
              <p:cNvPr id="100" name="Oval 99">
                <a:extLst>
                  <a:ext uri="{FF2B5EF4-FFF2-40B4-BE49-F238E27FC236}">
                    <a16:creationId xmlns:a16="http://schemas.microsoft.com/office/drawing/2014/main" id="{3CE4CFD4-61F6-4890-9D1B-6D14ECBBB8B9}"/>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1" name="Oval 100">
                <a:extLst>
                  <a:ext uri="{FF2B5EF4-FFF2-40B4-BE49-F238E27FC236}">
                    <a16:creationId xmlns:a16="http://schemas.microsoft.com/office/drawing/2014/main" id="{876FE4F2-C023-4763-9C68-FF0B454E3D2F}"/>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9" name="Group 58" descr="Glow Light">
              <a:extLst>
                <a:ext uri="{FF2B5EF4-FFF2-40B4-BE49-F238E27FC236}">
                  <a16:creationId xmlns:a16="http://schemas.microsoft.com/office/drawing/2014/main" id="{CC7FBFB5-2B2A-4819-991E-F9E694668F50}"/>
                </a:ext>
              </a:extLst>
            </p:cNvPr>
            <p:cNvGrpSpPr>
              <a:grpSpLocks noChangeAspect="1"/>
            </p:cNvGrpSpPr>
            <p:nvPr/>
          </p:nvGrpSpPr>
          <p:grpSpPr>
            <a:xfrm rot="-180000">
              <a:off x="8308409" y="490883"/>
              <a:ext cx="184939" cy="184939"/>
              <a:chOff x="5994457" y="3309752"/>
              <a:chExt cx="2933700" cy="2933700"/>
            </a:xfrm>
          </p:grpSpPr>
          <p:sp>
            <p:nvSpPr>
              <p:cNvPr id="98" name="Oval 97">
                <a:extLst>
                  <a:ext uri="{FF2B5EF4-FFF2-40B4-BE49-F238E27FC236}">
                    <a16:creationId xmlns:a16="http://schemas.microsoft.com/office/drawing/2014/main" id="{36D9E730-C7E6-4E8A-8239-4AF19CA275EC}"/>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9" name="Oval 98">
                <a:extLst>
                  <a:ext uri="{FF2B5EF4-FFF2-40B4-BE49-F238E27FC236}">
                    <a16:creationId xmlns:a16="http://schemas.microsoft.com/office/drawing/2014/main" id="{8EE4F7E4-1014-412B-AA48-86EBE8E72FD1}"/>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0" name="Group 59" descr="Glow Light">
              <a:extLst>
                <a:ext uri="{FF2B5EF4-FFF2-40B4-BE49-F238E27FC236}">
                  <a16:creationId xmlns:a16="http://schemas.microsoft.com/office/drawing/2014/main" id="{61446C26-0231-4F5B-B22A-33F037F0A3AA}"/>
                </a:ext>
              </a:extLst>
            </p:cNvPr>
            <p:cNvGrpSpPr>
              <a:grpSpLocks noChangeAspect="1"/>
            </p:cNvGrpSpPr>
            <p:nvPr/>
          </p:nvGrpSpPr>
          <p:grpSpPr>
            <a:xfrm rot="-180000">
              <a:off x="9639018" y="331227"/>
              <a:ext cx="184939" cy="184939"/>
              <a:chOff x="5994457" y="3309752"/>
              <a:chExt cx="2933700" cy="2933700"/>
            </a:xfrm>
          </p:grpSpPr>
          <p:sp>
            <p:nvSpPr>
              <p:cNvPr id="96" name="Oval 95">
                <a:extLst>
                  <a:ext uri="{FF2B5EF4-FFF2-40B4-BE49-F238E27FC236}">
                    <a16:creationId xmlns:a16="http://schemas.microsoft.com/office/drawing/2014/main" id="{148776B9-4ADE-4610-BCA7-616E4CC766DD}"/>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7" name="Oval 96">
                <a:extLst>
                  <a:ext uri="{FF2B5EF4-FFF2-40B4-BE49-F238E27FC236}">
                    <a16:creationId xmlns:a16="http://schemas.microsoft.com/office/drawing/2014/main" id="{BFA0AFC5-C797-4E9A-BA52-8485802F6AB2}"/>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1" name="Group 60" descr="Glow Light">
              <a:extLst>
                <a:ext uri="{FF2B5EF4-FFF2-40B4-BE49-F238E27FC236}">
                  <a16:creationId xmlns:a16="http://schemas.microsoft.com/office/drawing/2014/main" id="{51515052-2354-4F31-8E77-59ED420E7A88}"/>
                </a:ext>
              </a:extLst>
            </p:cNvPr>
            <p:cNvGrpSpPr>
              <a:grpSpLocks noChangeAspect="1"/>
            </p:cNvGrpSpPr>
            <p:nvPr/>
          </p:nvGrpSpPr>
          <p:grpSpPr>
            <a:xfrm rot="-180000">
              <a:off x="9991429" y="16107"/>
              <a:ext cx="184939" cy="184939"/>
              <a:chOff x="5994457" y="3309752"/>
              <a:chExt cx="2933700" cy="2933700"/>
            </a:xfrm>
          </p:grpSpPr>
          <p:sp>
            <p:nvSpPr>
              <p:cNvPr id="94" name="Oval 93">
                <a:extLst>
                  <a:ext uri="{FF2B5EF4-FFF2-40B4-BE49-F238E27FC236}">
                    <a16:creationId xmlns:a16="http://schemas.microsoft.com/office/drawing/2014/main" id="{E26B0A78-BFDF-4F4F-AF6B-ADA47E57D74D}"/>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5" name="Oval 94">
                <a:extLst>
                  <a:ext uri="{FF2B5EF4-FFF2-40B4-BE49-F238E27FC236}">
                    <a16:creationId xmlns:a16="http://schemas.microsoft.com/office/drawing/2014/main" id="{10AB04C1-D88C-4666-846F-EDD24B481004}"/>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2" name="Group 61" descr="Glow Light">
              <a:extLst>
                <a:ext uri="{FF2B5EF4-FFF2-40B4-BE49-F238E27FC236}">
                  <a16:creationId xmlns:a16="http://schemas.microsoft.com/office/drawing/2014/main" id="{6354D5DC-FAD4-408C-B3FE-57CDD23290D4}"/>
                </a:ext>
              </a:extLst>
            </p:cNvPr>
            <p:cNvGrpSpPr>
              <a:grpSpLocks noChangeAspect="1"/>
            </p:cNvGrpSpPr>
            <p:nvPr/>
          </p:nvGrpSpPr>
          <p:grpSpPr>
            <a:xfrm rot="-180000">
              <a:off x="10315183" y="453725"/>
              <a:ext cx="184939" cy="184939"/>
              <a:chOff x="5994457" y="3309752"/>
              <a:chExt cx="2933700" cy="2933700"/>
            </a:xfrm>
          </p:grpSpPr>
          <p:sp>
            <p:nvSpPr>
              <p:cNvPr id="92" name="Oval 91">
                <a:extLst>
                  <a:ext uri="{FF2B5EF4-FFF2-40B4-BE49-F238E27FC236}">
                    <a16:creationId xmlns:a16="http://schemas.microsoft.com/office/drawing/2014/main" id="{71E7C208-1BFE-4BD8-8907-230AD636DF1C}"/>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3" name="Oval 92">
                <a:extLst>
                  <a:ext uri="{FF2B5EF4-FFF2-40B4-BE49-F238E27FC236}">
                    <a16:creationId xmlns:a16="http://schemas.microsoft.com/office/drawing/2014/main" id="{6743EC78-E64F-42FF-AAB9-46063EAA85A2}"/>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3" name="Group 62" descr="Glow Light">
              <a:extLst>
                <a:ext uri="{FF2B5EF4-FFF2-40B4-BE49-F238E27FC236}">
                  <a16:creationId xmlns:a16="http://schemas.microsoft.com/office/drawing/2014/main" id="{2E20D849-69CC-4E2E-AA54-282D415F101E}"/>
                </a:ext>
              </a:extLst>
            </p:cNvPr>
            <p:cNvGrpSpPr>
              <a:grpSpLocks noChangeAspect="1"/>
            </p:cNvGrpSpPr>
            <p:nvPr/>
          </p:nvGrpSpPr>
          <p:grpSpPr>
            <a:xfrm rot="-180000">
              <a:off x="9381151" y="512111"/>
              <a:ext cx="184939" cy="184939"/>
              <a:chOff x="5994457" y="3309752"/>
              <a:chExt cx="2933700" cy="2933700"/>
            </a:xfrm>
          </p:grpSpPr>
          <p:sp>
            <p:nvSpPr>
              <p:cNvPr id="90" name="Oval 89">
                <a:extLst>
                  <a:ext uri="{FF2B5EF4-FFF2-40B4-BE49-F238E27FC236}">
                    <a16:creationId xmlns:a16="http://schemas.microsoft.com/office/drawing/2014/main" id="{6BBC06CB-B1DD-451D-AF64-49754B8C60B5}"/>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1" name="Oval 90">
                <a:extLst>
                  <a:ext uri="{FF2B5EF4-FFF2-40B4-BE49-F238E27FC236}">
                    <a16:creationId xmlns:a16="http://schemas.microsoft.com/office/drawing/2014/main" id="{214D1D9C-D35B-4C27-BDF9-765771117212}"/>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4" name="Group 63" descr="Glow Light">
              <a:extLst>
                <a:ext uri="{FF2B5EF4-FFF2-40B4-BE49-F238E27FC236}">
                  <a16:creationId xmlns:a16="http://schemas.microsoft.com/office/drawing/2014/main" id="{E02D279D-1502-4397-AF99-49DAF0C7EB95}"/>
                </a:ext>
              </a:extLst>
            </p:cNvPr>
            <p:cNvGrpSpPr>
              <a:grpSpLocks noChangeAspect="1"/>
            </p:cNvGrpSpPr>
            <p:nvPr/>
          </p:nvGrpSpPr>
          <p:grpSpPr>
            <a:xfrm rot="-180000">
              <a:off x="11785864" y="781091"/>
              <a:ext cx="184939" cy="184939"/>
              <a:chOff x="5994457" y="3309752"/>
              <a:chExt cx="2933700" cy="2933700"/>
            </a:xfrm>
          </p:grpSpPr>
          <p:sp>
            <p:nvSpPr>
              <p:cNvPr id="88" name="Oval 87">
                <a:extLst>
                  <a:ext uri="{FF2B5EF4-FFF2-40B4-BE49-F238E27FC236}">
                    <a16:creationId xmlns:a16="http://schemas.microsoft.com/office/drawing/2014/main" id="{E6928743-4054-49A2-9517-36381DFA80D8}"/>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9" name="Oval 88">
                <a:extLst>
                  <a:ext uri="{FF2B5EF4-FFF2-40B4-BE49-F238E27FC236}">
                    <a16:creationId xmlns:a16="http://schemas.microsoft.com/office/drawing/2014/main" id="{CB46406D-3428-4805-B5D5-B29F6977D95F}"/>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5" name="Group 64" descr="Glow Light">
              <a:extLst>
                <a:ext uri="{FF2B5EF4-FFF2-40B4-BE49-F238E27FC236}">
                  <a16:creationId xmlns:a16="http://schemas.microsoft.com/office/drawing/2014/main" id="{3C6017F2-A975-4C6B-9A32-BDA94DA7AFC9}"/>
                </a:ext>
              </a:extLst>
            </p:cNvPr>
            <p:cNvGrpSpPr>
              <a:grpSpLocks noChangeAspect="1"/>
            </p:cNvGrpSpPr>
            <p:nvPr/>
          </p:nvGrpSpPr>
          <p:grpSpPr>
            <a:xfrm rot="-180000">
              <a:off x="11339810" y="-55205"/>
              <a:ext cx="184939" cy="184939"/>
              <a:chOff x="5994457" y="3309752"/>
              <a:chExt cx="2933700" cy="2933700"/>
            </a:xfrm>
          </p:grpSpPr>
          <p:sp>
            <p:nvSpPr>
              <p:cNvPr id="86" name="Oval 85">
                <a:extLst>
                  <a:ext uri="{FF2B5EF4-FFF2-40B4-BE49-F238E27FC236}">
                    <a16:creationId xmlns:a16="http://schemas.microsoft.com/office/drawing/2014/main" id="{249AA986-8B04-4120-BAB9-1ECD70B2659A}"/>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7" name="Oval 86">
                <a:extLst>
                  <a:ext uri="{FF2B5EF4-FFF2-40B4-BE49-F238E27FC236}">
                    <a16:creationId xmlns:a16="http://schemas.microsoft.com/office/drawing/2014/main" id="{103C4028-4F5F-4303-B9C0-45E1A2D7229D}"/>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6" name="Group 65" descr="Glow Light">
              <a:extLst>
                <a:ext uri="{FF2B5EF4-FFF2-40B4-BE49-F238E27FC236}">
                  <a16:creationId xmlns:a16="http://schemas.microsoft.com/office/drawing/2014/main" id="{5382CC89-ABF4-4D2F-94C5-77CCE3481EDB}"/>
                </a:ext>
              </a:extLst>
            </p:cNvPr>
            <p:cNvGrpSpPr>
              <a:grpSpLocks noChangeAspect="1"/>
            </p:cNvGrpSpPr>
            <p:nvPr/>
          </p:nvGrpSpPr>
          <p:grpSpPr>
            <a:xfrm rot="-180000">
              <a:off x="11976466" y="13232"/>
              <a:ext cx="184939" cy="184939"/>
              <a:chOff x="5994457" y="3309752"/>
              <a:chExt cx="2933700" cy="2933700"/>
            </a:xfrm>
          </p:grpSpPr>
          <p:sp>
            <p:nvSpPr>
              <p:cNvPr id="84" name="Oval 83">
                <a:extLst>
                  <a:ext uri="{FF2B5EF4-FFF2-40B4-BE49-F238E27FC236}">
                    <a16:creationId xmlns:a16="http://schemas.microsoft.com/office/drawing/2014/main" id="{D544917A-9AC2-4300-97D2-E1AB2FABBB5D}"/>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5" name="Oval 84">
                <a:extLst>
                  <a:ext uri="{FF2B5EF4-FFF2-40B4-BE49-F238E27FC236}">
                    <a16:creationId xmlns:a16="http://schemas.microsoft.com/office/drawing/2014/main" id="{96BC916E-AD5B-41D8-8DFB-BB822DEE1EA2}"/>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67" name="Circle: Hollow 66">
              <a:extLst>
                <a:ext uri="{FF2B5EF4-FFF2-40B4-BE49-F238E27FC236}">
                  <a16:creationId xmlns:a16="http://schemas.microsoft.com/office/drawing/2014/main" id="{52AEB91B-E65D-47F4-8322-3766ECDAA0F4}"/>
                </a:ext>
              </a:extLst>
            </p:cNvPr>
            <p:cNvSpPr/>
            <p:nvPr/>
          </p:nvSpPr>
          <p:spPr>
            <a:xfrm>
              <a:off x="5823225" y="45486"/>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68" name="Circle: Hollow 67">
              <a:extLst>
                <a:ext uri="{FF2B5EF4-FFF2-40B4-BE49-F238E27FC236}">
                  <a16:creationId xmlns:a16="http://schemas.microsoft.com/office/drawing/2014/main" id="{DFB1BB06-FDAB-41D6-8C3B-950A2D8A0FC9}"/>
                </a:ext>
              </a:extLst>
            </p:cNvPr>
            <p:cNvSpPr/>
            <p:nvPr/>
          </p:nvSpPr>
          <p:spPr>
            <a:xfrm>
              <a:off x="6697902" y="1387389"/>
              <a:ext cx="719972" cy="719972"/>
            </a:xfrm>
            <a:prstGeom prst="donut">
              <a:avLst>
                <a:gd name="adj" fmla="val 26011"/>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69" name="Oval 68">
              <a:extLst>
                <a:ext uri="{FF2B5EF4-FFF2-40B4-BE49-F238E27FC236}">
                  <a16:creationId xmlns:a16="http://schemas.microsoft.com/office/drawing/2014/main" id="{BD62823A-32EE-4AD7-8AED-2FEF57B2571D}"/>
                </a:ext>
              </a:extLst>
            </p:cNvPr>
            <p:cNvSpPr>
              <a:spLocks noChangeAspect="1"/>
            </p:cNvSpPr>
            <p:nvPr/>
          </p:nvSpPr>
          <p:spPr>
            <a:xfrm>
              <a:off x="745543" y="3726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0" name="Oval 69">
              <a:extLst>
                <a:ext uri="{FF2B5EF4-FFF2-40B4-BE49-F238E27FC236}">
                  <a16:creationId xmlns:a16="http://schemas.microsoft.com/office/drawing/2014/main" id="{4CF77F6F-45BC-40B4-B71C-0A005757D790}"/>
                </a:ext>
              </a:extLst>
            </p:cNvPr>
            <p:cNvSpPr>
              <a:spLocks noChangeAspect="1"/>
            </p:cNvSpPr>
            <p:nvPr/>
          </p:nvSpPr>
          <p:spPr>
            <a:xfrm>
              <a:off x="1475566" y="23979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1" name="Oval 70">
              <a:extLst>
                <a:ext uri="{FF2B5EF4-FFF2-40B4-BE49-F238E27FC236}">
                  <a16:creationId xmlns:a16="http://schemas.microsoft.com/office/drawing/2014/main" id="{F6F9DA65-51E0-4BED-AC6F-9672ED18A825}"/>
                </a:ext>
              </a:extLst>
            </p:cNvPr>
            <p:cNvSpPr>
              <a:spLocks noChangeAspect="1"/>
            </p:cNvSpPr>
            <p:nvPr/>
          </p:nvSpPr>
          <p:spPr>
            <a:xfrm>
              <a:off x="2598372" y="27486"/>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2" name="Oval 71">
              <a:extLst>
                <a:ext uri="{FF2B5EF4-FFF2-40B4-BE49-F238E27FC236}">
                  <a16:creationId xmlns:a16="http://schemas.microsoft.com/office/drawing/2014/main" id="{741D2857-D466-4D6E-9B0C-5485F4AB739C}"/>
                </a:ext>
              </a:extLst>
            </p:cNvPr>
            <p:cNvSpPr>
              <a:spLocks noChangeAspect="1"/>
            </p:cNvSpPr>
            <p:nvPr/>
          </p:nvSpPr>
          <p:spPr>
            <a:xfrm>
              <a:off x="2605867" y="217786"/>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3" name="Oval 72">
              <a:extLst>
                <a:ext uri="{FF2B5EF4-FFF2-40B4-BE49-F238E27FC236}">
                  <a16:creationId xmlns:a16="http://schemas.microsoft.com/office/drawing/2014/main" id="{823E91C4-737A-4C3F-8E5D-D53C02E554B0}"/>
                </a:ext>
              </a:extLst>
            </p:cNvPr>
            <p:cNvSpPr>
              <a:spLocks noChangeAspect="1"/>
            </p:cNvSpPr>
            <p:nvPr/>
          </p:nvSpPr>
          <p:spPr>
            <a:xfrm>
              <a:off x="4724150" y="8447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4" name="Oval 73">
              <a:extLst>
                <a:ext uri="{FF2B5EF4-FFF2-40B4-BE49-F238E27FC236}">
                  <a16:creationId xmlns:a16="http://schemas.microsoft.com/office/drawing/2014/main" id="{9A594004-0701-451B-B077-0F543D968C2D}"/>
                </a:ext>
              </a:extLst>
            </p:cNvPr>
            <p:cNvSpPr>
              <a:spLocks noChangeAspect="1"/>
            </p:cNvSpPr>
            <p:nvPr/>
          </p:nvSpPr>
          <p:spPr>
            <a:xfrm>
              <a:off x="5752914" y="16037"/>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5" name="Oval 74">
              <a:extLst>
                <a:ext uri="{FF2B5EF4-FFF2-40B4-BE49-F238E27FC236}">
                  <a16:creationId xmlns:a16="http://schemas.microsoft.com/office/drawing/2014/main" id="{358EAF6B-4DB1-4AE7-9BC6-DBA4F573E44F}"/>
                </a:ext>
              </a:extLst>
            </p:cNvPr>
            <p:cNvSpPr>
              <a:spLocks noChangeAspect="1"/>
            </p:cNvSpPr>
            <p:nvPr/>
          </p:nvSpPr>
          <p:spPr>
            <a:xfrm>
              <a:off x="6378663" y="16040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6" name="Oval 75">
              <a:extLst>
                <a:ext uri="{FF2B5EF4-FFF2-40B4-BE49-F238E27FC236}">
                  <a16:creationId xmlns:a16="http://schemas.microsoft.com/office/drawing/2014/main" id="{C48FBA50-98C5-451C-BA17-E225FBA503EA}"/>
                </a:ext>
              </a:extLst>
            </p:cNvPr>
            <p:cNvSpPr>
              <a:spLocks noChangeAspect="1"/>
            </p:cNvSpPr>
            <p:nvPr/>
          </p:nvSpPr>
          <p:spPr>
            <a:xfrm>
              <a:off x="6749456" y="22585"/>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7" name="Oval 76">
              <a:extLst>
                <a:ext uri="{FF2B5EF4-FFF2-40B4-BE49-F238E27FC236}">
                  <a16:creationId xmlns:a16="http://schemas.microsoft.com/office/drawing/2014/main" id="{1F06742A-FEC7-47E9-A915-F0049BE93BBA}"/>
                </a:ext>
              </a:extLst>
            </p:cNvPr>
            <p:cNvSpPr>
              <a:spLocks noChangeAspect="1"/>
            </p:cNvSpPr>
            <p:nvPr/>
          </p:nvSpPr>
          <p:spPr>
            <a:xfrm>
              <a:off x="8745400" y="3070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8" name="Oval 77">
              <a:extLst>
                <a:ext uri="{FF2B5EF4-FFF2-40B4-BE49-F238E27FC236}">
                  <a16:creationId xmlns:a16="http://schemas.microsoft.com/office/drawing/2014/main" id="{265C1CDB-8B4A-4472-9BCD-5BA32AEF6C38}"/>
                </a:ext>
              </a:extLst>
            </p:cNvPr>
            <p:cNvSpPr>
              <a:spLocks noChangeAspect="1"/>
            </p:cNvSpPr>
            <p:nvPr/>
          </p:nvSpPr>
          <p:spPr>
            <a:xfrm>
              <a:off x="9362386" y="29719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9" name="Oval 78">
              <a:extLst>
                <a:ext uri="{FF2B5EF4-FFF2-40B4-BE49-F238E27FC236}">
                  <a16:creationId xmlns:a16="http://schemas.microsoft.com/office/drawing/2014/main" id="{DCF05132-766E-4296-A7F1-9184654D9F1E}"/>
                </a:ext>
              </a:extLst>
            </p:cNvPr>
            <p:cNvSpPr>
              <a:spLocks noChangeAspect="1"/>
            </p:cNvSpPr>
            <p:nvPr/>
          </p:nvSpPr>
          <p:spPr>
            <a:xfrm>
              <a:off x="10315997" y="4870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0" name="Oval 79">
              <a:extLst>
                <a:ext uri="{FF2B5EF4-FFF2-40B4-BE49-F238E27FC236}">
                  <a16:creationId xmlns:a16="http://schemas.microsoft.com/office/drawing/2014/main" id="{562D48CD-50CF-4FE4-A613-507A83E97949}"/>
                </a:ext>
              </a:extLst>
            </p:cNvPr>
            <p:cNvSpPr>
              <a:spLocks noChangeAspect="1"/>
            </p:cNvSpPr>
            <p:nvPr/>
          </p:nvSpPr>
          <p:spPr>
            <a:xfrm>
              <a:off x="11117901" y="207612"/>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1" name="Oval 80">
              <a:extLst>
                <a:ext uri="{FF2B5EF4-FFF2-40B4-BE49-F238E27FC236}">
                  <a16:creationId xmlns:a16="http://schemas.microsoft.com/office/drawing/2014/main" id="{9DFD9077-D1F5-4D77-AFEC-50B240472A17}"/>
                </a:ext>
              </a:extLst>
            </p:cNvPr>
            <p:cNvSpPr>
              <a:spLocks noChangeAspect="1"/>
            </p:cNvSpPr>
            <p:nvPr/>
          </p:nvSpPr>
          <p:spPr>
            <a:xfrm>
              <a:off x="11654224" y="4847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2" name="Oval 81">
              <a:extLst>
                <a:ext uri="{FF2B5EF4-FFF2-40B4-BE49-F238E27FC236}">
                  <a16:creationId xmlns:a16="http://schemas.microsoft.com/office/drawing/2014/main" id="{3F964FF6-088A-4B47-8E23-080A739BB9CD}"/>
                </a:ext>
              </a:extLst>
            </p:cNvPr>
            <p:cNvSpPr>
              <a:spLocks noChangeAspect="1"/>
            </p:cNvSpPr>
            <p:nvPr/>
          </p:nvSpPr>
          <p:spPr>
            <a:xfrm>
              <a:off x="7271002" y="43624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3" name="Oval 82">
              <a:extLst>
                <a:ext uri="{FF2B5EF4-FFF2-40B4-BE49-F238E27FC236}">
                  <a16:creationId xmlns:a16="http://schemas.microsoft.com/office/drawing/2014/main" id="{9CE5C981-5D55-4181-BB29-787925046AF3}"/>
                </a:ext>
              </a:extLst>
            </p:cNvPr>
            <p:cNvSpPr>
              <a:spLocks noChangeAspect="1"/>
            </p:cNvSpPr>
            <p:nvPr/>
          </p:nvSpPr>
          <p:spPr>
            <a:xfrm>
              <a:off x="43745" y="71447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3" name="Subtitle 2">
            <a:extLst>
              <a:ext uri="{FF2B5EF4-FFF2-40B4-BE49-F238E27FC236}">
                <a16:creationId xmlns:a16="http://schemas.microsoft.com/office/drawing/2014/main" id="{7C9D4321-91CE-4918-8904-678C1EC960A7}"/>
              </a:ext>
            </a:extLst>
          </p:cNvPr>
          <p:cNvSpPr>
            <a:spLocks noGrp="1"/>
          </p:cNvSpPr>
          <p:nvPr>
            <p:ph type="subTitle" idx="1"/>
          </p:nvPr>
        </p:nvSpPr>
        <p:spPr>
          <a:xfrm rot="-180000">
            <a:off x="1495720" y="4491145"/>
            <a:ext cx="4812627" cy="461565"/>
          </a:xfrm>
        </p:spPr>
        <p:txBody>
          <a:bodyPr lIns="0" tIns="0" rIns="0" bIns="0">
            <a:no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itle 8">
            <a:extLst>
              <a:ext uri="{FF2B5EF4-FFF2-40B4-BE49-F238E27FC236}">
                <a16:creationId xmlns:a16="http://schemas.microsoft.com/office/drawing/2014/main" id="{B12D46C1-4851-4C82-AD46-2B742E76287D}"/>
              </a:ext>
            </a:extLst>
          </p:cNvPr>
          <p:cNvSpPr>
            <a:spLocks noGrp="1"/>
          </p:cNvSpPr>
          <p:nvPr>
            <p:ph type="title" hasCustomPrompt="1"/>
          </p:nvPr>
        </p:nvSpPr>
        <p:spPr>
          <a:xfrm rot="-180000">
            <a:off x="40953" y="2794383"/>
            <a:ext cx="6219567" cy="1727875"/>
          </a:xfrm>
        </p:spPr>
        <p:txBody>
          <a:bodyPr/>
          <a:lstStyle>
            <a:lvl1pPr algn="r">
              <a:defRPr/>
            </a:lvl1pPr>
          </a:lstStyle>
          <a:p>
            <a:r>
              <a:rPr lang="en-US" dirty="0"/>
              <a:t>Your Wedding Album Title</a:t>
            </a:r>
          </a:p>
        </p:txBody>
      </p:sp>
      <p:sp>
        <p:nvSpPr>
          <p:cNvPr id="11" name="Picture Placeholder 10">
            <a:extLst>
              <a:ext uri="{FF2B5EF4-FFF2-40B4-BE49-F238E27FC236}">
                <a16:creationId xmlns:a16="http://schemas.microsoft.com/office/drawing/2014/main" id="{E9DD11AA-1CCD-4B1C-9A38-D2972E57703F}"/>
              </a:ext>
            </a:extLst>
          </p:cNvPr>
          <p:cNvSpPr>
            <a:spLocks noGrp="1"/>
          </p:cNvSpPr>
          <p:nvPr>
            <p:ph type="pic" sz="quarter" idx="10" hasCustomPrompt="1"/>
          </p:nvPr>
        </p:nvSpPr>
        <p:spPr>
          <a:xfrm rot="-180000">
            <a:off x="7017652" y="783000"/>
            <a:ext cx="4356000" cy="5292000"/>
          </a:xfrm>
          <a:solidFill>
            <a:schemeClr val="accent1"/>
          </a:solidFill>
          <a:ln w="635000" cap="rnd" cmpd="tri">
            <a:gradFill>
              <a:gsLst>
                <a:gs pos="100000">
                  <a:srgbClr val="665B3C"/>
                </a:gs>
                <a:gs pos="41620">
                  <a:srgbClr val="E4D6AE"/>
                </a:gs>
                <a:gs pos="43000">
                  <a:schemeClr val="bg1">
                    <a:lumMod val="95000"/>
                  </a:schemeClr>
                </a:gs>
                <a:gs pos="17000">
                  <a:schemeClr val="bg1">
                    <a:lumMod val="50000"/>
                  </a:schemeClr>
                </a:gs>
                <a:gs pos="0">
                  <a:schemeClr val="tx1">
                    <a:lumMod val="65000"/>
                    <a:lumOff val="35000"/>
                  </a:schemeClr>
                </a:gs>
              </a:gsLst>
              <a:lin ang="5220000" scaled="0"/>
            </a:gradFill>
            <a:miter lim="800000"/>
          </a:ln>
          <a:effectLst>
            <a:innerShdw blurRad="63500" dist="50800" dir="13500000">
              <a:prstClr val="black">
                <a:alpha val="50000"/>
              </a:prstClr>
            </a:innerShdw>
          </a:effectLst>
        </p:spPr>
        <p:txBody>
          <a:bodyPr anchor="ctr">
            <a:normAutofit/>
          </a:bodyPr>
          <a:lstStyle>
            <a:lvl1pPr marL="0" indent="0" algn="ctr">
              <a:buNone/>
              <a:defRPr sz="1600"/>
            </a:lvl1pPr>
          </a:lstStyle>
          <a:p>
            <a:r>
              <a:rPr lang="en-US" dirty="0"/>
              <a:t>Drag and Drop or Insert Your Picture</a:t>
            </a:r>
          </a:p>
        </p:txBody>
      </p:sp>
    </p:spTree>
    <p:extLst>
      <p:ext uri="{BB962C8B-B14F-4D97-AF65-F5344CB8AC3E}">
        <p14:creationId xmlns:p14="http://schemas.microsoft.com/office/powerpoint/2010/main" val="367419744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ntroduction">
    <p:bg>
      <p:bgPr>
        <a:gradFill>
          <a:gsLst>
            <a:gs pos="100000">
              <a:srgbClr val="232939"/>
            </a:gs>
            <a:gs pos="0">
              <a:schemeClr val="tx1">
                <a:lumMod val="95000"/>
                <a:lumOff val="5000"/>
              </a:schemeClr>
            </a:gs>
          </a:gsLst>
          <a:lin ang="5220000" scaled="0"/>
        </a:gradFill>
        <a:effectLst/>
      </p:bgPr>
    </p:bg>
    <p:spTree>
      <p:nvGrpSpPr>
        <p:cNvPr id="1" name=""/>
        <p:cNvGrpSpPr/>
        <p:nvPr/>
      </p:nvGrpSpPr>
      <p:grpSpPr>
        <a:xfrm>
          <a:off x="0" y="0"/>
          <a:ext cx="0" cy="0"/>
          <a:chOff x="0" y="0"/>
          <a:chExt cx="0" cy="0"/>
        </a:xfrm>
      </p:grpSpPr>
      <p:grpSp>
        <p:nvGrpSpPr>
          <p:cNvPr id="10" name="Group 9" descr="Sparkles Top">
            <a:extLst>
              <a:ext uri="{FF2B5EF4-FFF2-40B4-BE49-F238E27FC236}">
                <a16:creationId xmlns:a16="http://schemas.microsoft.com/office/drawing/2014/main" id="{836D5C16-9550-47AD-8F49-FE66AE504429}"/>
              </a:ext>
            </a:extLst>
          </p:cNvPr>
          <p:cNvGrpSpPr/>
          <p:nvPr userDrawn="1"/>
        </p:nvGrpSpPr>
        <p:grpSpPr>
          <a:xfrm>
            <a:off x="43745" y="-55205"/>
            <a:ext cx="12117660" cy="2534216"/>
            <a:chOff x="43745" y="-55205"/>
            <a:chExt cx="12117660" cy="2534216"/>
          </a:xfrm>
        </p:grpSpPr>
        <p:sp>
          <p:nvSpPr>
            <p:cNvPr id="11" name="Circle: Hollow 10">
              <a:extLst>
                <a:ext uri="{FF2B5EF4-FFF2-40B4-BE49-F238E27FC236}">
                  <a16:creationId xmlns:a16="http://schemas.microsoft.com/office/drawing/2014/main" id="{F6C6C246-909E-4274-965A-329EB0B3EF30}"/>
                </a:ext>
              </a:extLst>
            </p:cNvPr>
            <p:cNvSpPr/>
            <p:nvPr/>
          </p:nvSpPr>
          <p:spPr>
            <a:xfrm>
              <a:off x="809223" y="660629"/>
              <a:ext cx="310114" cy="31011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2" name="Circle: Hollow 11">
              <a:extLst>
                <a:ext uri="{FF2B5EF4-FFF2-40B4-BE49-F238E27FC236}">
                  <a16:creationId xmlns:a16="http://schemas.microsoft.com/office/drawing/2014/main" id="{4F9D3504-AAED-4BBD-A38F-3BAC27C39C47}"/>
                </a:ext>
              </a:extLst>
            </p:cNvPr>
            <p:cNvSpPr/>
            <p:nvPr/>
          </p:nvSpPr>
          <p:spPr>
            <a:xfrm>
              <a:off x="1125914" y="333199"/>
              <a:ext cx="436185" cy="43618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3" name="Circle: Hollow 12">
              <a:extLst>
                <a:ext uri="{FF2B5EF4-FFF2-40B4-BE49-F238E27FC236}">
                  <a16:creationId xmlns:a16="http://schemas.microsoft.com/office/drawing/2014/main" id="{C01C36EC-F7DF-4D62-A56C-CDABFC02C05C}"/>
                </a:ext>
              </a:extLst>
            </p:cNvPr>
            <p:cNvSpPr/>
            <p:nvPr/>
          </p:nvSpPr>
          <p:spPr>
            <a:xfrm>
              <a:off x="1678364" y="886186"/>
              <a:ext cx="436185" cy="436185"/>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4" name="Circle: Hollow 13">
              <a:extLst>
                <a:ext uri="{FF2B5EF4-FFF2-40B4-BE49-F238E27FC236}">
                  <a16:creationId xmlns:a16="http://schemas.microsoft.com/office/drawing/2014/main" id="{A30896F2-2F06-436B-BF3B-DFB6743B5A18}"/>
                </a:ext>
              </a:extLst>
            </p:cNvPr>
            <p:cNvSpPr/>
            <p:nvPr/>
          </p:nvSpPr>
          <p:spPr>
            <a:xfrm>
              <a:off x="1215567" y="1142985"/>
              <a:ext cx="92220" cy="92220"/>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5" name="Circle: Hollow 14">
              <a:extLst>
                <a:ext uri="{FF2B5EF4-FFF2-40B4-BE49-F238E27FC236}">
                  <a16:creationId xmlns:a16="http://schemas.microsoft.com/office/drawing/2014/main" id="{191BF932-C10E-4600-A0D0-E8BEA4A3E4B6}"/>
                </a:ext>
              </a:extLst>
            </p:cNvPr>
            <p:cNvSpPr/>
            <p:nvPr/>
          </p:nvSpPr>
          <p:spPr>
            <a:xfrm>
              <a:off x="2233749" y="309992"/>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6" name="Circle: Hollow 15">
              <a:extLst>
                <a:ext uri="{FF2B5EF4-FFF2-40B4-BE49-F238E27FC236}">
                  <a16:creationId xmlns:a16="http://schemas.microsoft.com/office/drawing/2014/main" id="{D4939365-6235-4B22-A60A-6D4D96F063ED}"/>
                </a:ext>
              </a:extLst>
            </p:cNvPr>
            <p:cNvSpPr/>
            <p:nvPr/>
          </p:nvSpPr>
          <p:spPr>
            <a:xfrm>
              <a:off x="1513348" y="1876589"/>
              <a:ext cx="174176" cy="174176"/>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7" name="Oval 16">
              <a:extLst>
                <a:ext uri="{FF2B5EF4-FFF2-40B4-BE49-F238E27FC236}">
                  <a16:creationId xmlns:a16="http://schemas.microsoft.com/office/drawing/2014/main" id="{2F4F3357-F3CF-451A-B928-451576AC33E4}"/>
                </a:ext>
              </a:extLst>
            </p:cNvPr>
            <p:cNvSpPr/>
            <p:nvPr/>
          </p:nvSpPr>
          <p:spPr>
            <a:xfrm>
              <a:off x="1870075" y="511175"/>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nvGrpSpPr>
            <p:cNvPr id="18" name="Group 17" descr="Glow Light">
              <a:extLst>
                <a:ext uri="{FF2B5EF4-FFF2-40B4-BE49-F238E27FC236}">
                  <a16:creationId xmlns:a16="http://schemas.microsoft.com/office/drawing/2014/main" id="{D32B275B-B23E-4577-80D5-AFBCEC88EE8F}"/>
                </a:ext>
              </a:extLst>
            </p:cNvPr>
            <p:cNvGrpSpPr>
              <a:grpSpLocks noChangeAspect="1"/>
            </p:cNvGrpSpPr>
            <p:nvPr/>
          </p:nvGrpSpPr>
          <p:grpSpPr>
            <a:xfrm rot="-180000">
              <a:off x="2038715" y="664767"/>
              <a:ext cx="184939" cy="184939"/>
              <a:chOff x="5994457" y="3309752"/>
              <a:chExt cx="2933700" cy="2933700"/>
            </a:xfrm>
          </p:grpSpPr>
          <p:sp>
            <p:nvSpPr>
              <p:cNvPr id="110" name="Oval 109">
                <a:extLst>
                  <a:ext uri="{FF2B5EF4-FFF2-40B4-BE49-F238E27FC236}">
                    <a16:creationId xmlns:a16="http://schemas.microsoft.com/office/drawing/2014/main" id="{671E840D-1520-4DE3-B069-1708A2CB1488}"/>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11" name="Oval 110">
                <a:extLst>
                  <a:ext uri="{FF2B5EF4-FFF2-40B4-BE49-F238E27FC236}">
                    <a16:creationId xmlns:a16="http://schemas.microsoft.com/office/drawing/2014/main" id="{9C79033A-94FD-4014-A215-80C4A8D240FE}"/>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19" name="Group 18" descr="Glow Light">
              <a:extLst>
                <a:ext uri="{FF2B5EF4-FFF2-40B4-BE49-F238E27FC236}">
                  <a16:creationId xmlns:a16="http://schemas.microsoft.com/office/drawing/2014/main" id="{D1E48C29-D539-4E22-8517-F4D88044FFCA}"/>
                </a:ext>
              </a:extLst>
            </p:cNvPr>
            <p:cNvGrpSpPr>
              <a:grpSpLocks noChangeAspect="1"/>
            </p:cNvGrpSpPr>
            <p:nvPr/>
          </p:nvGrpSpPr>
          <p:grpSpPr>
            <a:xfrm rot="-180000">
              <a:off x="797250" y="429683"/>
              <a:ext cx="184939" cy="184939"/>
              <a:chOff x="5994457" y="3309752"/>
              <a:chExt cx="2933700" cy="2933700"/>
            </a:xfrm>
          </p:grpSpPr>
          <p:sp>
            <p:nvSpPr>
              <p:cNvPr id="108" name="Oval 107">
                <a:extLst>
                  <a:ext uri="{FF2B5EF4-FFF2-40B4-BE49-F238E27FC236}">
                    <a16:creationId xmlns:a16="http://schemas.microsoft.com/office/drawing/2014/main" id="{5471477F-E07E-4642-B653-8FF3B7FFD389}"/>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9" name="Oval 108">
                <a:extLst>
                  <a:ext uri="{FF2B5EF4-FFF2-40B4-BE49-F238E27FC236}">
                    <a16:creationId xmlns:a16="http://schemas.microsoft.com/office/drawing/2014/main" id="{1EFDD83F-696D-4D05-AE98-DD9E5053E8B8}"/>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20" name="Circle: Hollow 19">
              <a:extLst>
                <a:ext uri="{FF2B5EF4-FFF2-40B4-BE49-F238E27FC236}">
                  <a16:creationId xmlns:a16="http://schemas.microsoft.com/office/drawing/2014/main" id="{C3F33867-B70E-4CE2-8DD6-CB31CC78071A}"/>
                </a:ext>
              </a:extLst>
            </p:cNvPr>
            <p:cNvSpPr/>
            <p:nvPr/>
          </p:nvSpPr>
          <p:spPr>
            <a:xfrm>
              <a:off x="49998" y="37264"/>
              <a:ext cx="719972" cy="719972"/>
            </a:xfrm>
            <a:prstGeom prst="donut">
              <a:avLst>
                <a:gd name="adj" fmla="val 26011"/>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1" name="Circle: Hollow 20">
              <a:extLst>
                <a:ext uri="{FF2B5EF4-FFF2-40B4-BE49-F238E27FC236}">
                  <a16:creationId xmlns:a16="http://schemas.microsoft.com/office/drawing/2014/main" id="{1176DF06-4ECB-4F8C-9479-361488DA60F4}"/>
                </a:ext>
              </a:extLst>
            </p:cNvPr>
            <p:cNvSpPr/>
            <p:nvPr/>
          </p:nvSpPr>
          <p:spPr>
            <a:xfrm>
              <a:off x="4183142" y="381022"/>
              <a:ext cx="352722" cy="352722"/>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2" name="Circle: Hollow 21">
              <a:extLst>
                <a:ext uri="{FF2B5EF4-FFF2-40B4-BE49-F238E27FC236}">
                  <a16:creationId xmlns:a16="http://schemas.microsoft.com/office/drawing/2014/main" id="{1623B06F-C071-4938-8B6D-DFF18F9B2206}"/>
                </a:ext>
              </a:extLst>
            </p:cNvPr>
            <p:cNvSpPr/>
            <p:nvPr/>
          </p:nvSpPr>
          <p:spPr>
            <a:xfrm>
              <a:off x="3283557" y="479357"/>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3" name="Circle: Hollow 22">
              <a:extLst>
                <a:ext uri="{FF2B5EF4-FFF2-40B4-BE49-F238E27FC236}">
                  <a16:creationId xmlns:a16="http://schemas.microsoft.com/office/drawing/2014/main" id="{D26E3BBC-2F19-433E-BD7C-83D9EE1CDE5F}"/>
                </a:ext>
              </a:extLst>
            </p:cNvPr>
            <p:cNvSpPr/>
            <p:nvPr/>
          </p:nvSpPr>
          <p:spPr>
            <a:xfrm>
              <a:off x="2837658" y="1565732"/>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4" name="Circle: Hollow 23">
              <a:extLst>
                <a:ext uri="{FF2B5EF4-FFF2-40B4-BE49-F238E27FC236}">
                  <a16:creationId xmlns:a16="http://schemas.microsoft.com/office/drawing/2014/main" id="{AD1C7158-1687-4C77-A0B2-2CFFBA9AF0A4}"/>
                </a:ext>
              </a:extLst>
            </p:cNvPr>
            <p:cNvSpPr/>
            <p:nvPr/>
          </p:nvSpPr>
          <p:spPr>
            <a:xfrm>
              <a:off x="3770388" y="37264"/>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5" name="Circle: Hollow 24">
              <a:extLst>
                <a:ext uri="{FF2B5EF4-FFF2-40B4-BE49-F238E27FC236}">
                  <a16:creationId xmlns:a16="http://schemas.microsoft.com/office/drawing/2014/main" id="{8C09BD45-C7D3-4455-9D48-421D0ED806F3}"/>
                </a:ext>
              </a:extLst>
            </p:cNvPr>
            <p:cNvSpPr/>
            <p:nvPr/>
          </p:nvSpPr>
          <p:spPr>
            <a:xfrm>
              <a:off x="5413908" y="166881"/>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6" name="Circle: Hollow 25">
              <a:extLst>
                <a:ext uri="{FF2B5EF4-FFF2-40B4-BE49-F238E27FC236}">
                  <a16:creationId xmlns:a16="http://schemas.microsoft.com/office/drawing/2014/main" id="{D88F1368-2549-4153-80D6-DBCD6B2D97E4}"/>
                </a:ext>
              </a:extLst>
            </p:cNvPr>
            <p:cNvSpPr/>
            <p:nvPr/>
          </p:nvSpPr>
          <p:spPr>
            <a:xfrm>
              <a:off x="3841382" y="1017229"/>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7" name="Circle: Hollow 26">
              <a:extLst>
                <a:ext uri="{FF2B5EF4-FFF2-40B4-BE49-F238E27FC236}">
                  <a16:creationId xmlns:a16="http://schemas.microsoft.com/office/drawing/2014/main" id="{137E945D-98B2-49D4-833A-2177760D70A5}"/>
                </a:ext>
              </a:extLst>
            </p:cNvPr>
            <p:cNvSpPr/>
            <p:nvPr/>
          </p:nvSpPr>
          <p:spPr>
            <a:xfrm>
              <a:off x="5965135" y="1011115"/>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8" name="Circle: Hollow 27">
              <a:extLst>
                <a:ext uri="{FF2B5EF4-FFF2-40B4-BE49-F238E27FC236}">
                  <a16:creationId xmlns:a16="http://schemas.microsoft.com/office/drawing/2014/main" id="{4A8D07A7-9304-4799-9262-BCC5E2A6983B}"/>
                </a:ext>
              </a:extLst>
            </p:cNvPr>
            <p:cNvSpPr/>
            <p:nvPr/>
          </p:nvSpPr>
          <p:spPr>
            <a:xfrm>
              <a:off x="4712286" y="1433856"/>
              <a:ext cx="1045155" cy="1045155"/>
            </a:xfrm>
            <a:prstGeom prst="donut">
              <a:avLst>
                <a:gd name="adj" fmla="val 37636"/>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9" name="Circle: Hollow 28">
              <a:extLst>
                <a:ext uri="{FF2B5EF4-FFF2-40B4-BE49-F238E27FC236}">
                  <a16:creationId xmlns:a16="http://schemas.microsoft.com/office/drawing/2014/main" id="{799C36B6-F93B-4AD6-BCFF-9A478E3530FC}"/>
                </a:ext>
              </a:extLst>
            </p:cNvPr>
            <p:cNvSpPr/>
            <p:nvPr/>
          </p:nvSpPr>
          <p:spPr>
            <a:xfrm>
              <a:off x="6280721" y="285944"/>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0" name="Circle: Hollow 29">
              <a:extLst>
                <a:ext uri="{FF2B5EF4-FFF2-40B4-BE49-F238E27FC236}">
                  <a16:creationId xmlns:a16="http://schemas.microsoft.com/office/drawing/2014/main" id="{06219481-C934-476B-A9AB-674656050977}"/>
                </a:ext>
              </a:extLst>
            </p:cNvPr>
            <p:cNvSpPr/>
            <p:nvPr/>
          </p:nvSpPr>
          <p:spPr>
            <a:xfrm>
              <a:off x="7330529" y="455309"/>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1" name="Circle: Hollow 30">
              <a:extLst>
                <a:ext uri="{FF2B5EF4-FFF2-40B4-BE49-F238E27FC236}">
                  <a16:creationId xmlns:a16="http://schemas.microsoft.com/office/drawing/2014/main" id="{8054BDB9-6A10-4286-AB0B-17DCB6C8687C}"/>
                </a:ext>
              </a:extLst>
            </p:cNvPr>
            <p:cNvSpPr/>
            <p:nvPr/>
          </p:nvSpPr>
          <p:spPr>
            <a:xfrm>
              <a:off x="7826733" y="37264"/>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2" name="Circle: Hollow 31">
              <a:extLst>
                <a:ext uri="{FF2B5EF4-FFF2-40B4-BE49-F238E27FC236}">
                  <a16:creationId xmlns:a16="http://schemas.microsoft.com/office/drawing/2014/main" id="{FEC1AFB6-A966-4732-A8E4-AF3CB33346EB}"/>
                </a:ext>
              </a:extLst>
            </p:cNvPr>
            <p:cNvSpPr/>
            <p:nvPr/>
          </p:nvSpPr>
          <p:spPr>
            <a:xfrm>
              <a:off x="4403894" y="732473"/>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3" name="Oval 32">
              <a:extLst>
                <a:ext uri="{FF2B5EF4-FFF2-40B4-BE49-F238E27FC236}">
                  <a16:creationId xmlns:a16="http://schemas.microsoft.com/office/drawing/2014/main" id="{F4CC96CD-2599-4FCA-AF57-6A37294AF2B3}"/>
                </a:ext>
              </a:extLst>
            </p:cNvPr>
            <p:cNvSpPr/>
            <p:nvPr/>
          </p:nvSpPr>
          <p:spPr>
            <a:xfrm>
              <a:off x="4846163" y="397465"/>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34" name="Circle: Hollow 33">
              <a:extLst>
                <a:ext uri="{FF2B5EF4-FFF2-40B4-BE49-F238E27FC236}">
                  <a16:creationId xmlns:a16="http://schemas.microsoft.com/office/drawing/2014/main" id="{6EE8D9F0-A76A-4932-AC43-CB5110E47196}"/>
                </a:ext>
              </a:extLst>
            </p:cNvPr>
            <p:cNvSpPr/>
            <p:nvPr/>
          </p:nvSpPr>
          <p:spPr>
            <a:xfrm>
              <a:off x="8617098" y="1035703"/>
              <a:ext cx="677141" cy="677141"/>
            </a:xfrm>
            <a:prstGeom prst="donut">
              <a:avLst>
                <a:gd name="adj" fmla="val 30113"/>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5" name="Circle: Hollow 34">
              <a:extLst>
                <a:ext uri="{FF2B5EF4-FFF2-40B4-BE49-F238E27FC236}">
                  <a16:creationId xmlns:a16="http://schemas.microsoft.com/office/drawing/2014/main" id="{D8815C16-A46F-4B9E-A81B-BE1FE184C8F8}"/>
                </a:ext>
              </a:extLst>
            </p:cNvPr>
            <p:cNvSpPr/>
            <p:nvPr/>
          </p:nvSpPr>
          <p:spPr>
            <a:xfrm>
              <a:off x="10838049" y="331418"/>
              <a:ext cx="817385" cy="817385"/>
            </a:xfrm>
            <a:prstGeom prst="donut">
              <a:avLst>
                <a:gd name="adj" fmla="val 36896"/>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6" name="Circle: Hollow 35">
              <a:extLst>
                <a:ext uri="{FF2B5EF4-FFF2-40B4-BE49-F238E27FC236}">
                  <a16:creationId xmlns:a16="http://schemas.microsoft.com/office/drawing/2014/main" id="{7C98BB16-692C-4EAF-8301-9A7615E5A96F}"/>
                </a:ext>
              </a:extLst>
            </p:cNvPr>
            <p:cNvSpPr/>
            <p:nvPr/>
          </p:nvSpPr>
          <p:spPr>
            <a:xfrm>
              <a:off x="7844878" y="897901"/>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7" name="Circle: Hollow 36">
              <a:extLst>
                <a:ext uri="{FF2B5EF4-FFF2-40B4-BE49-F238E27FC236}">
                  <a16:creationId xmlns:a16="http://schemas.microsoft.com/office/drawing/2014/main" id="{2BE244F3-3AF1-4DB2-8B19-55E8A8E35C44}"/>
                </a:ext>
              </a:extLst>
            </p:cNvPr>
            <p:cNvSpPr/>
            <p:nvPr/>
          </p:nvSpPr>
          <p:spPr>
            <a:xfrm>
              <a:off x="9381615" y="520894"/>
              <a:ext cx="1369058" cy="1369058"/>
            </a:xfrm>
            <a:prstGeom prst="donut">
              <a:avLst>
                <a:gd name="adj" fmla="val 9630"/>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8" name="Circle: Hollow 37">
              <a:extLst>
                <a:ext uri="{FF2B5EF4-FFF2-40B4-BE49-F238E27FC236}">
                  <a16:creationId xmlns:a16="http://schemas.microsoft.com/office/drawing/2014/main" id="{A5D8F151-D95C-4555-BC35-C791964741AA}"/>
                </a:ext>
              </a:extLst>
            </p:cNvPr>
            <p:cNvSpPr/>
            <p:nvPr/>
          </p:nvSpPr>
          <p:spPr>
            <a:xfrm>
              <a:off x="10385764" y="37264"/>
              <a:ext cx="496406" cy="496406"/>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9" name="Circle: Hollow 38">
              <a:extLst>
                <a:ext uri="{FF2B5EF4-FFF2-40B4-BE49-F238E27FC236}">
                  <a16:creationId xmlns:a16="http://schemas.microsoft.com/office/drawing/2014/main" id="{62C0E85B-8765-4231-8CCE-0CEAFE370776}"/>
                </a:ext>
              </a:extLst>
            </p:cNvPr>
            <p:cNvSpPr/>
            <p:nvPr/>
          </p:nvSpPr>
          <p:spPr>
            <a:xfrm>
              <a:off x="7482440" y="787944"/>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40" name="Circle: Hollow 39">
              <a:extLst>
                <a:ext uri="{FF2B5EF4-FFF2-40B4-BE49-F238E27FC236}">
                  <a16:creationId xmlns:a16="http://schemas.microsoft.com/office/drawing/2014/main" id="{54A709B8-255A-49C8-B429-E55813B3E3C0}"/>
                </a:ext>
              </a:extLst>
            </p:cNvPr>
            <p:cNvSpPr/>
            <p:nvPr/>
          </p:nvSpPr>
          <p:spPr>
            <a:xfrm>
              <a:off x="8339397" y="198379"/>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41" name="Circle: Hollow 40">
              <a:extLst>
                <a:ext uri="{FF2B5EF4-FFF2-40B4-BE49-F238E27FC236}">
                  <a16:creationId xmlns:a16="http://schemas.microsoft.com/office/drawing/2014/main" id="{C4F5F415-E41D-41F4-AE5A-FD1B616FA9ED}"/>
                </a:ext>
              </a:extLst>
            </p:cNvPr>
            <p:cNvSpPr/>
            <p:nvPr/>
          </p:nvSpPr>
          <p:spPr>
            <a:xfrm>
              <a:off x="10633967" y="635675"/>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42" name="Oval 41">
              <a:extLst>
                <a:ext uri="{FF2B5EF4-FFF2-40B4-BE49-F238E27FC236}">
                  <a16:creationId xmlns:a16="http://schemas.microsoft.com/office/drawing/2014/main" id="{5E890C18-2FE4-430E-B81F-312A818C1086}"/>
                </a:ext>
              </a:extLst>
            </p:cNvPr>
            <p:cNvSpPr/>
            <p:nvPr/>
          </p:nvSpPr>
          <p:spPr>
            <a:xfrm>
              <a:off x="3702945" y="1034552"/>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3" name="Oval 42">
              <a:extLst>
                <a:ext uri="{FF2B5EF4-FFF2-40B4-BE49-F238E27FC236}">
                  <a16:creationId xmlns:a16="http://schemas.microsoft.com/office/drawing/2014/main" id="{483458A5-4311-4B26-903E-083F3A76B8BE}"/>
                </a:ext>
              </a:extLst>
            </p:cNvPr>
            <p:cNvSpPr/>
            <p:nvPr/>
          </p:nvSpPr>
          <p:spPr>
            <a:xfrm>
              <a:off x="5731508" y="787944"/>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4" name="Oval 43">
              <a:extLst>
                <a:ext uri="{FF2B5EF4-FFF2-40B4-BE49-F238E27FC236}">
                  <a16:creationId xmlns:a16="http://schemas.microsoft.com/office/drawing/2014/main" id="{988CD9A6-8677-4E42-BF96-220A9712DE49}"/>
                </a:ext>
              </a:extLst>
            </p:cNvPr>
            <p:cNvSpPr/>
            <p:nvPr/>
          </p:nvSpPr>
          <p:spPr>
            <a:xfrm>
              <a:off x="7080910" y="464566"/>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5" name="Oval 44">
              <a:extLst>
                <a:ext uri="{FF2B5EF4-FFF2-40B4-BE49-F238E27FC236}">
                  <a16:creationId xmlns:a16="http://schemas.microsoft.com/office/drawing/2014/main" id="{FA698D87-D15B-4756-9AD4-A8470F05AC86}"/>
                </a:ext>
              </a:extLst>
            </p:cNvPr>
            <p:cNvSpPr/>
            <p:nvPr/>
          </p:nvSpPr>
          <p:spPr>
            <a:xfrm>
              <a:off x="9243586" y="996130"/>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6" name="Oval 45">
              <a:extLst>
                <a:ext uri="{FF2B5EF4-FFF2-40B4-BE49-F238E27FC236}">
                  <a16:creationId xmlns:a16="http://schemas.microsoft.com/office/drawing/2014/main" id="{6DC6EDD7-DE6E-4321-91D6-8D5332280DD5}"/>
                </a:ext>
              </a:extLst>
            </p:cNvPr>
            <p:cNvSpPr/>
            <p:nvPr/>
          </p:nvSpPr>
          <p:spPr>
            <a:xfrm>
              <a:off x="11005711" y="166881"/>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7" name="Oval 46">
              <a:extLst>
                <a:ext uri="{FF2B5EF4-FFF2-40B4-BE49-F238E27FC236}">
                  <a16:creationId xmlns:a16="http://schemas.microsoft.com/office/drawing/2014/main" id="{147E7E02-226B-43A4-895F-FF6539770A18}"/>
                </a:ext>
              </a:extLst>
            </p:cNvPr>
            <p:cNvSpPr/>
            <p:nvPr/>
          </p:nvSpPr>
          <p:spPr>
            <a:xfrm>
              <a:off x="12030153" y="737610"/>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8" name="Oval 47">
              <a:extLst>
                <a:ext uri="{FF2B5EF4-FFF2-40B4-BE49-F238E27FC236}">
                  <a16:creationId xmlns:a16="http://schemas.microsoft.com/office/drawing/2014/main" id="{C10B385E-EAEF-457C-8BD1-698C69173E4D}"/>
                </a:ext>
              </a:extLst>
            </p:cNvPr>
            <p:cNvSpPr/>
            <p:nvPr/>
          </p:nvSpPr>
          <p:spPr>
            <a:xfrm>
              <a:off x="11599010" y="1013091"/>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9" name="Circle: Hollow 48">
              <a:extLst>
                <a:ext uri="{FF2B5EF4-FFF2-40B4-BE49-F238E27FC236}">
                  <a16:creationId xmlns:a16="http://schemas.microsoft.com/office/drawing/2014/main" id="{7E650C54-1048-4960-957B-5184FC9A635E}"/>
                </a:ext>
              </a:extLst>
            </p:cNvPr>
            <p:cNvSpPr/>
            <p:nvPr/>
          </p:nvSpPr>
          <p:spPr>
            <a:xfrm>
              <a:off x="11622146" y="159879"/>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50" name="Circle: Hollow 49">
              <a:extLst>
                <a:ext uri="{FF2B5EF4-FFF2-40B4-BE49-F238E27FC236}">
                  <a16:creationId xmlns:a16="http://schemas.microsoft.com/office/drawing/2014/main" id="{E3AF1407-BE71-4161-8707-6F42ECEB0D2E}"/>
                </a:ext>
              </a:extLst>
            </p:cNvPr>
            <p:cNvSpPr/>
            <p:nvPr/>
          </p:nvSpPr>
          <p:spPr>
            <a:xfrm>
              <a:off x="9989354" y="122309"/>
              <a:ext cx="352722" cy="352722"/>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51" name="Circle: Hollow 50">
              <a:extLst>
                <a:ext uri="{FF2B5EF4-FFF2-40B4-BE49-F238E27FC236}">
                  <a16:creationId xmlns:a16="http://schemas.microsoft.com/office/drawing/2014/main" id="{81B37500-E02C-48C7-9ECD-CCCAD5371D92}"/>
                </a:ext>
              </a:extLst>
            </p:cNvPr>
            <p:cNvSpPr/>
            <p:nvPr/>
          </p:nvSpPr>
          <p:spPr>
            <a:xfrm>
              <a:off x="10765179" y="1798455"/>
              <a:ext cx="352722" cy="352722"/>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grpSp>
          <p:nvGrpSpPr>
            <p:cNvPr id="52" name="Group 51" descr="Glow Light">
              <a:extLst>
                <a:ext uri="{FF2B5EF4-FFF2-40B4-BE49-F238E27FC236}">
                  <a16:creationId xmlns:a16="http://schemas.microsoft.com/office/drawing/2014/main" id="{7916422D-370E-4CCF-B07F-0C42A2357F30}"/>
                </a:ext>
              </a:extLst>
            </p:cNvPr>
            <p:cNvGrpSpPr>
              <a:grpSpLocks noChangeAspect="1"/>
            </p:cNvGrpSpPr>
            <p:nvPr/>
          </p:nvGrpSpPr>
          <p:grpSpPr>
            <a:xfrm rot="-180000">
              <a:off x="1808279" y="95391"/>
              <a:ext cx="184939" cy="184939"/>
              <a:chOff x="5994457" y="3309752"/>
              <a:chExt cx="2933700" cy="2933700"/>
            </a:xfrm>
          </p:grpSpPr>
          <p:sp>
            <p:nvSpPr>
              <p:cNvPr id="106" name="Oval 105">
                <a:extLst>
                  <a:ext uri="{FF2B5EF4-FFF2-40B4-BE49-F238E27FC236}">
                    <a16:creationId xmlns:a16="http://schemas.microsoft.com/office/drawing/2014/main" id="{75C1B329-3AD7-4F89-A9CE-06916F9BBAEF}"/>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7" name="Oval 106">
                <a:extLst>
                  <a:ext uri="{FF2B5EF4-FFF2-40B4-BE49-F238E27FC236}">
                    <a16:creationId xmlns:a16="http://schemas.microsoft.com/office/drawing/2014/main" id="{E71F7334-3870-4E2A-855A-73120661444E}"/>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3" name="Group 52" descr="Glow Light">
              <a:extLst>
                <a:ext uri="{FF2B5EF4-FFF2-40B4-BE49-F238E27FC236}">
                  <a16:creationId xmlns:a16="http://schemas.microsoft.com/office/drawing/2014/main" id="{0269C54F-92D3-4F69-9E9D-7A725C6BE5E5}"/>
                </a:ext>
              </a:extLst>
            </p:cNvPr>
            <p:cNvGrpSpPr>
              <a:grpSpLocks noChangeAspect="1"/>
            </p:cNvGrpSpPr>
            <p:nvPr/>
          </p:nvGrpSpPr>
          <p:grpSpPr>
            <a:xfrm rot="-180000">
              <a:off x="2998830" y="467500"/>
              <a:ext cx="184939" cy="184939"/>
              <a:chOff x="5994457" y="3309752"/>
              <a:chExt cx="2933700" cy="2933700"/>
            </a:xfrm>
          </p:grpSpPr>
          <p:sp>
            <p:nvSpPr>
              <p:cNvPr id="104" name="Oval 103">
                <a:extLst>
                  <a:ext uri="{FF2B5EF4-FFF2-40B4-BE49-F238E27FC236}">
                    <a16:creationId xmlns:a16="http://schemas.microsoft.com/office/drawing/2014/main" id="{1E961C85-0444-454E-8EFD-2E41EAF58DBF}"/>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5" name="Oval 104">
                <a:extLst>
                  <a:ext uri="{FF2B5EF4-FFF2-40B4-BE49-F238E27FC236}">
                    <a16:creationId xmlns:a16="http://schemas.microsoft.com/office/drawing/2014/main" id="{4D0CC834-0953-4431-9DDB-B6BBBE9C7205}"/>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4" name="Group 53" descr="Glow Light">
              <a:extLst>
                <a:ext uri="{FF2B5EF4-FFF2-40B4-BE49-F238E27FC236}">
                  <a16:creationId xmlns:a16="http://schemas.microsoft.com/office/drawing/2014/main" id="{B0CD8673-A1BA-4FEA-81BB-38D465B1E40D}"/>
                </a:ext>
              </a:extLst>
            </p:cNvPr>
            <p:cNvGrpSpPr>
              <a:grpSpLocks noChangeAspect="1"/>
            </p:cNvGrpSpPr>
            <p:nvPr/>
          </p:nvGrpSpPr>
          <p:grpSpPr>
            <a:xfrm rot="-180000">
              <a:off x="4389929" y="980865"/>
              <a:ext cx="184939" cy="184939"/>
              <a:chOff x="5994457" y="3309752"/>
              <a:chExt cx="2933700" cy="2933700"/>
            </a:xfrm>
          </p:grpSpPr>
          <p:sp>
            <p:nvSpPr>
              <p:cNvPr id="102" name="Oval 101">
                <a:extLst>
                  <a:ext uri="{FF2B5EF4-FFF2-40B4-BE49-F238E27FC236}">
                    <a16:creationId xmlns:a16="http://schemas.microsoft.com/office/drawing/2014/main" id="{5EBBCDF0-10D2-492F-BB65-F018DCFF998B}"/>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3" name="Oval 102">
                <a:extLst>
                  <a:ext uri="{FF2B5EF4-FFF2-40B4-BE49-F238E27FC236}">
                    <a16:creationId xmlns:a16="http://schemas.microsoft.com/office/drawing/2014/main" id="{50291890-BC98-4F24-9C11-2479038739C7}"/>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5" name="Group 54" descr="Glow Light">
              <a:extLst>
                <a:ext uri="{FF2B5EF4-FFF2-40B4-BE49-F238E27FC236}">
                  <a16:creationId xmlns:a16="http://schemas.microsoft.com/office/drawing/2014/main" id="{735026EB-0FFC-458E-8BE6-8014E9E0B182}"/>
                </a:ext>
              </a:extLst>
            </p:cNvPr>
            <p:cNvGrpSpPr>
              <a:grpSpLocks noChangeAspect="1"/>
            </p:cNvGrpSpPr>
            <p:nvPr/>
          </p:nvGrpSpPr>
          <p:grpSpPr>
            <a:xfrm rot="-180000">
              <a:off x="5180568" y="62211"/>
              <a:ext cx="184939" cy="184939"/>
              <a:chOff x="5994457" y="3309752"/>
              <a:chExt cx="2933700" cy="2933700"/>
            </a:xfrm>
          </p:grpSpPr>
          <p:sp>
            <p:nvSpPr>
              <p:cNvPr id="100" name="Oval 99">
                <a:extLst>
                  <a:ext uri="{FF2B5EF4-FFF2-40B4-BE49-F238E27FC236}">
                    <a16:creationId xmlns:a16="http://schemas.microsoft.com/office/drawing/2014/main" id="{CAD55B03-EB6C-4445-9DA3-6752940DE1FB}"/>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1" name="Oval 100">
                <a:extLst>
                  <a:ext uri="{FF2B5EF4-FFF2-40B4-BE49-F238E27FC236}">
                    <a16:creationId xmlns:a16="http://schemas.microsoft.com/office/drawing/2014/main" id="{619CD9B4-CF20-4915-A97C-0A47901B8F30}"/>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6" name="Group 55" descr="Glow Light">
              <a:extLst>
                <a:ext uri="{FF2B5EF4-FFF2-40B4-BE49-F238E27FC236}">
                  <a16:creationId xmlns:a16="http://schemas.microsoft.com/office/drawing/2014/main" id="{B1056688-3950-4886-BD0B-34C53A95B758}"/>
                </a:ext>
              </a:extLst>
            </p:cNvPr>
            <p:cNvGrpSpPr>
              <a:grpSpLocks noChangeAspect="1"/>
            </p:cNvGrpSpPr>
            <p:nvPr/>
          </p:nvGrpSpPr>
          <p:grpSpPr>
            <a:xfrm rot="-180000">
              <a:off x="7603546" y="62377"/>
              <a:ext cx="184939" cy="184939"/>
              <a:chOff x="5994457" y="3309752"/>
              <a:chExt cx="2933700" cy="2933700"/>
            </a:xfrm>
          </p:grpSpPr>
          <p:sp>
            <p:nvSpPr>
              <p:cNvPr id="98" name="Oval 97">
                <a:extLst>
                  <a:ext uri="{FF2B5EF4-FFF2-40B4-BE49-F238E27FC236}">
                    <a16:creationId xmlns:a16="http://schemas.microsoft.com/office/drawing/2014/main" id="{D72D8464-A9F3-4478-BBA1-01BAAFFF0005}"/>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9" name="Oval 98">
                <a:extLst>
                  <a:ext uri="{FF2B5EF4-FFF2-40B4-BE49-F238E27FC236}">
                    <a16:creationId xmlns:a16="http://schemas.microsoft.com/office/drawing/2014/main" id="{E64EF60A-4E07-45AC-AB01-F66B513CBB06}"/>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7" name="Group 56" descr="Glow Light">
              <a:extLst>
                <a:ext uri="{FF2B5EF4-FFF2-40B4-BE49-F238E27FC236}">
                  <a16:creationId xmlns:a16="http://schemas.microsoft.com/office/drawing/2014/main" id="{6B704415-9656-48AD-893D-6B998B8E7DF4}"/>
                </a:ext>
              </a:extLst>
            </p:cNvPr>
            <p:cNvGrpSpPr>
              <a:grpSpLocks noChangeAspect="1"/>
            </p:cNvGrpSpPr>
            <p:nvPr/>
          </p:nvGrpSpPr>
          <p:grpSpPr>
            <a:xfrm rot="-180000">
              <a:off x="8308409" y="490883"/>
              <a:ext cx="184939" cy="184939"/>
              <a:chOff x="5994457" y="3309752"/>
              <a:chExt cx="2933700" cy="2933700"/>
            </a:xfrm>
          </p:grpSpPr>
          <p:sp>
            <p:nvSpPr>
              <p:cNvPr id="96" name="Oval 95">
                <a:extLst>
                  <a:ext uri="{FF2B5EF4-FFF2-40B4-BE49-F238E27FC236}">
                    <a16:creationId xmlns:a16="http://schemas.microsoft.com/office/drawing/2014/main" id="{162B0D19-A9E7-46CB-826A-252A7EB6F6F9}"/>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7" name="Oval 96">
                <a:extLst>
                  <a:ext uri="{FF2B5EF4-FFF2-40B4-BE49-F238E27FC236}">
                    <a16:creationId xmlns:a16="http://schemas.microsoft.com/office/drawing/2014/main" id="{7EA59DBD-5C6D-4E74-920F-DD86C9AE3780}"/>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8" name="Group 57" descr="Glow Light">
              <a:extLst>
                <a:ext uri="{FF2B5EF4-FFF2-40B4-BE49-F238E27FC236}">
                  <a16:creationId xmlns:a16="http://schemas.microsoft.com/office/drawing/2014/main" id="{445E43E2-FA2F-4B70-85CF-FAE63E37259A}"/>
                </a:ext>
              </a:extLst>
            </p:cNvPr>
            <p:cNvGrpSpPr>
              <a:grpSpLocks noChangeAspect="1"/>
            </p:cNvGrpSpPr>
            <p:nvPr/>
          </p:nvGrpSpPr>
          <p:grpSpPr>
            <a:xfrm rot="-180000">
              <a:off x="9639018" y="331227"/>
              <a:ext cx="184939" cy="184939"/>
              <a:chOff x="5994457" y="3309752"/>
              <a:chExt cx="2933700" cy="2933700"/>
            </a:xfrm>
          </p:grpSpPr>
          <p:sp>
            <p:nvSpPr>
              <p:cNvPr id="94" name="Oval 93">
                <a:extLst>
                  <a:ext uri="{FF2B5EF4-FFF2-40B4-BE49-F238E27FC236}">
                    <a16:creationId xmlns:a16="http://schemas.microsoft.com/office/drawing/2014/main" id="{D2F4FB4A-B90B-4D42-B072-7FCBDA887FF9}"/>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5" name="Oval 94">
                <a:extLst>
                  <a:ext uri="{FF2B5EF4-FFF2-40B4-BE49-F238E27FC236}">
                    <a16:creationId xmlns:a16="http://schemas.microsoft.com/office/drawing/2014/main" id="{6B684501-92E0-4CAD-8438-F7BF0100B944}"/>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9" name="Group 58" descr="Glow Light">
              <a:extLst>
                <a:ext uri="{FF2B5EF4-FFF2-40B4-BE49-F238E27FC236}">
                  <a16:creationId xmlns:a16="http://schemas.microsoft.com/office/drawing/2014/main" id="{F2009098-CF52-47AD-9CC7-C8F5CCFF6B21}"/>
                </a:ext>
              </a:extLst>
            </p:cNvPr>
            <p:cNvGrpSpPr>
              <a:grpSpLocks noChangeAspect="1"/>
            </p:cNvGrpSpPr>
            <p:nvPr/>
          </p:nvGrpSpPr>
          <p:grpSpPr>
            <a:xfrm rot="-180000">
              <a:off x="9991429" y="16107"/>
              <a:ext cx="184939" cy="184939"/>
              <a:chOff x="5994457" y="3309752"/>
              <a:chExt cx="2933700" cy="2933700"/>
            </a:xfrm>
          </p:grpSpPr>
          <p:sp>
            <p:nvSpPr>
              <p:cNvPr id="92" name="Oval 91">
                <a:extLst>
                  <a:ext uri="{FF2B5EF4-FFF2-40B4-BE49-F238E27FC236}">
                    <a16:creationId xmlns:a16="http://schemas.microsoft.com/office/drawing/2014/main" id="{49E6F8E2-DB60-4B21-8EA3-EE7D6C69921E}"/>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3" name="Oval 92">
                <a:extLst>
                  <a:ext uri="{FF2B5EF4-FFF2-40B4-BE49-F238E27FC236}">
                    <a16:creationId xmlns:a16="http://schemas.microsoft.com/office/drawing/2014/main" id="{14E13FE8-675B-4882-8582-2C8EFABE445A}"/>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0" name="Group 59" descr="Glow Light">
              <a:extLst>
                <a:ext uri="{FF2B5EF4-FFF2-40B4-BE49-F238E27FC236}">
                  <a16:creationId xmlns:a16="http://schemas.microsoft.com/office/drawing/2014/main" id="{D0ABAF15-EAD1-4CA8-8067-E899516D7E69}"/>
                </a:ext>
              </a:extLst>
            </p:cNvPr>
            <p:cNvGrpSpPr>
              <a:grpSpLocks noChangeAspect="1"/>
            </p:cNvGrpSpPr>
            <p:nvPr/>
          </p:nvGrpSpPr>
          <p:grpSpPr>
            <a:xfrm rot="-180000">
              <a:off x="10315183" y="453725"/>
              <a:ext cx="184939" cy="184939"/>
              <a:chOff x="5994457" y="3309752"/>
              <a:chExt cx="2933700" cy="2933700"/>
            </a:xfrm>
          </p:grpSpPr>
          <p:sp>
            <p:nvSpPr>
              <p:cNvPr id="90" name="Oval 89">
                <a:extLst>
                  <a:ext uri="{FF2B5EF4-FFF2-40B4-BE49-F238E27FC236}">
                    <a16:creationId xmlns:a16="http://schemas.microsoft.com/office/drawing/2014/main" id="{5203AEE1-2D93-4A21-BF4B-5CCA3CFC2161}"/>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1" name="Oval 90">
                <a:extLst>
                  <a:ext uri="{FF2B5EF4-FFF2-40B4-BE49-F238E27FC236}">
                    <a16:creationId xmlns:a16="http://schemas.microsoft.com/office/drawing/2014/main" id="{88B2C366-CA5F-4280-88B4-272C92F0831F}"/>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1" name="Group 60" descr="Glow Light">
              <a:extLst>
                <a:ext uri="{FF2B5EF4-FFF2-40B4-BE49-F238E27FC236}">
                  <a16:creationId xmlns:a16="http://schemas.microsoft.com/office/drawing/2014/main" id="{52EBFF8D-C351-4349-A23B-06AB34E7D15E}"/>
                </a:ext>
              </a:extLst>
            </p:cNvPr>
            <p:cNvGrpSpPr>
              <a:grpSpLocks noChangeAspect="1"/>
            </p:cNvGrpSpPr>
            <p:nvPr/>
          </p:nvGrpSpPr>
          <p:grpSpPr>
            <a:xfrm rot="-180000">
              <a:off x="9381151" y="512111"/>
              <a:ext cx="184939" cy="184939"/>
              <a:chOff x="5994457" y="3309752"/>
              <a:chExt cx="2933700" cy="2933700"/>
            </a:xfrm>
          </p:grpSpPr>
          <p:sp>
            <p:nvSpPr>
              <p:cNvPr id="88" name="Oval 87">
                <a:extLst>
                  <a:ext uri="{FF2B5EF4-FFF2-40B4-BE49-F238E27FC236}">
                    <a16:creationId xmlns:a16="http://schemas.microsoft.com/office/drawing/2014/main" id="{B3AFF2F0-0D2C-49DE-8D72-8722119098A3}"/>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9" name="Oval 88">
                <a:extLst>
                  <a:ext uri="{FF2B5EF4-FFF2-40B4-BE49-F238E27FC236}">
                    <a16:creationId xmlns:a16="http://schemas.microsoft.com/office/drawing/2014/main" id="{E9BAE880-AAAA-4972-8613-1A2C904911FE}"/>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2" name="Group 61" descr="Glow Light">
              <a:extLst>
                <a:ext uri="{FF2B5EF4-FFF2-40B4-BE49-F238E27FC236}">
                  <a16:creationId xmlns:a16="http://schemas.microsoft.com/office/drawing/2014/main" id="{28FB8663-4B6F-4176-B449-E95767817464}"/>
                </a:ext>
              </a:extLst>
            </p:cNvPr>
            <p:cNvGrpSpPr>
              <a:grpSpLocks noChangeAspect="1"/>
            </p:cNvGrpSpPr>
            <p:nvPr/>
          </p:nvGrpSpPr>
          <p:grpSpPr>
            <a:xfrm rot="-180000">
              <a:off x="11785864" y="781091"/>
              <a:ext cx="184939" cy="184939"/>
              <a:chOff x="5994457" y="3309752"/>
              <a:chExt cx="2933700" cy="2933700"/>
            </a:xfrm>
          </p:grpSpPr>
          <p:sp>
            <p:nvSpPr>
              <p:cNvPr id="86" name="Oval 85">
                <a:extLst>
                  <a:ext uri="{FF2B5EF4-FFF2-40B4-BE49-F238E27FC236}">
                    <a16:creationId xmlns:a16="http://schemas.microsoft.com/office/drawing/2014/main" id="{91C9326B-4B48-412E-BD25-44DDB6FF2575}"/>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7" name="Oval 86">
                <a:extLst>
                  <a:ext uri="{FF2B5EF4-FFF2-40B4-BE49-F238E27FC236}">
                    <a16:creationId xmlns:a16="http://schemas.microsoft.com/office/drawing/2014/main" id="{D5786FE3-4E2E-401E-9C90-CB7B77B944B7}"/>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3" name="Group 62" descr="Glow Light">
              <a:extLst>
                <a:ext uri="{FF2B5EF4-FFF2-40B4-BE49-F238E27FC236}">
                  <a16:creationId xmlns:a16="http://schemas.microsoft.com/office/drawing/2014/main" id="{16172E90-8823-4B6C-9611-7E84654D2EED}"/>
                </a:ext>
              </a:extLst>
            </p:cNvPr>
            <p:cNvGrpSpPr>
              <a:grpSpLocks noChangeAspect="1"/>
            </p:cNvGrpSpPr>
            <p:nvPr/>
          </p:nvGrpSpPr>
          <p:grpSpPr>
            <a:xfrm rot="-180000">
              <a:off x="11339810" y="-55205"/>
              <a:ext cx="184939" cy="184939"/>
              <a:chOff x="5994457" y="3309752"/>
              <a:chExt cx="2933700" cy="2933700"/>
            </a:xfrm>
          </p:grpSpPr>
          <p:sp>
            <p:nvSpPr>
              <p:cNvPr id="84" name="Oval 83">
                <a:extLst>
                  <a:ext uri="{FF2B5EF4-FFF2-40B4-BE49-F238E27FC236}">
                    <a16:creationId xmlns:a16="http://schemas.microsoft.com/office/drawing/2014/main" id="{7E94B85C-2E8C-40E8-9130-4A1BAADA392A}"/>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5" name="Oval 84">
                <a:extLst>
                  <a:ext uri="{FF2B5EF4-FFF2-40B4-BE49-F238E27FC236}">
                    <a16:creationId xmlns:a16="http://schemas.microsoft.com/office/drawing/2014/main" id="{67F0BB27-072D-492B-92C5-6D2007B99A4D}"/>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4" name="Group 63" descr="Glow Light">
              <a:extLst>
                <a:ext uri="{FF2B5EF4-FFF2-40B4-BE49-F238E27FC236}">
                  <a16:creationId xmlns:a16="http://schemas.microsoft.com/office/drawing/2014/main" id="{CC21219A-4C2D-444A-BEF5-1CD794F19512}"/>
                </a:ext>
              </a:extLst>
            </p:cNvPr>
            <p:cNvGrpSpPr>
              <a:grpSpLocks noChangeAspect="1"/>
            </p:cNvGrpSpPr>
            <p:nvPr/>
          </p:nvGrpSpPr>
          <p:grpSpPr>
            <a:xfrm rot="-180000">
              <a:off x="11976466" y="13232"/>
              <a:ext cx="184939" cy="184939"/>
              <a:chOff x="5994457" y="3309752"/>
              <a:chExt cx="2933700" cy="2933700"/>
            </a:xfrm>
          </p:grpSpPr>
          <p:sp>
            <p:nvSpPr>
              <p:cNvPr id="82" name="Oval 81">
                <a:extLst>
                  <a:ext uri="{FF2B5EF4-FFF2-40B4-BE49-F238E27FC236}">
                    <a16:creationId xmlns:a16="http://schemas.microsoft.com/office/drawing/2014/main" id="{44843B80-A1EB-4248-8375-E8CC57A068A5}"/>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3" name="Oval 82">
                <a:extLst>
                  <a:ext uri="{FF2B5EF4-FFF2-40B4-BE49-F238E27FC236}">
                    <a16:creationId xmlns:a16="http://schemas.microsoft.com/office/drawing/2014/main" id="{513A6C61-3E4F-43E9-9F5D-832584B1D5EC}"/>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65" name="Circle: Hollow 64">
              <a:extLst>
                <a:ext uri="{FF2B5EF4-FFF2-40B4-BE49-F238E27FC236}">
                  <a16:creationId xmlns:a16="http://schemas.microsoft.com/office/drawing/2014/main" id="{C76B0261-640E-4AE6-A46D-0F4A514250EB}"/>
                </a:ext>
              </a:extLst>
            </p:cNvPr>
            <p:cNvSpPr/>
            <p:nvPr/>
          </p:nvSpPr>
          <p:spPr>
            <a:xfrm>
              <a:off x="5823225" y="45486"/>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66" name="Circle: Hollow 65">
              <a:extLst>
                <a:ext uri="{FF2B5EF4-FFF2-40B4-BE49-F238E27FC236}">
                  <a16:creationId xmlns:a16="http://schemas.microsoft.com/office/drawing/2014/main" id="{5C686F1E-1B9B-4FB5-9CD4-5A4B3C0BFAB9}"/>
                </a:ext>
              </a:extLst>
            </p:cNvPr>
            <p:cNvSpPr/>
            <p:nvPr/>
          </p:nvSpPr>
          <p:spPr>
            <a:xfrm>
              <a:off x="6697902" y="1387389"/>
              <a:ext cx="719972" cy="719972"/>
            </a:xfrm>
            <a:prstGeom prst="donut">
              <a:avLst>
                <a:gd name="adj" fmla="val 26011"/>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67" name="Oval 66">
              <a:extLst>
                <a:ext uri="{FF2B5EF4-FFF2-40B4-BE49-F238E27FC236}">
                  <a16:creationId xmlns:a16="http://schemas.microsoft.com/office/drawing/2014/main" id="{7CFC60D0-F063-4498-B6BA-97F205370A50}"/>
                </a:ext>
              </a:extLst>
            </p:cNvPr>
            <p:cNvSpPr>
              <a:spLocks noChangeAspect="1"/>
            </p:cNvSpPr>
            <p:nvPr/>
          </p:nvSpPr>
          <p:spPr>
            <a:xfrm>
              <a:off x="745543" y="3726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8" name="Oval 67">
              <a:extLst>
                <a:ext uri="{FF2B5EF4-FFF2-40B4-BE49-F238E27FC236}">
                  <a16:creationId xmlns:a16="http://schemas.microsoft.com/office/drawing/2014/main" id="{CAC46E1E-952B-49D6-86F1-5B97009520C4}"/>
                </a:ext>
              </a:extLst>
            </p:cNvPr>
            <p:cNvSpPr>
              <a:spLocks noChangeAspect="1"/>
            </p:cNvSpPr>
            <p:nvPr/>
          </p:nvSpPr>
          <p:spPr>
            <a:xfrm>
              <a:off x="1475566" y="23979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9" name="Oval 68">
              <a:extLst>
                <a:ext uri="{FF2B5EF4-FFF2-40B4-BE49-F238E27FC236}">
                  <a16:creationId xmlns:a16="http://schemas.microsoft.com/office/drawing/2014/main" id="{187D8EF1-8EA4-43B8-A137-66293E977456}"/>
                </a:ext>
              </a:extLst>
            </p:cNvPr>
            <p:cNvSpPr>
              <a:spLocks noChangeAspect="1"/>
            </p:cNvSpPr>
            <p:nvPr/>
          </p:nvSpPr>
          <p:spPr>
            <a:xfrm>
              <a:off x="2598372" y="27486"/>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0" name="Oval 69">
              <a:extLst>
                <a:ext uri="{FF2B5EF4-FFF2-40B4-BE49-F238E27FC236}">
                  <a16:creationId xmlns:a16="http://schemas.microsoft.com/office/drawing/2014/main" id="{4F0A51F0-E310-4BB0-B28A-7B7195F0D7E1}"/>
                </a:ext>
              </a:extLst>
            </p:cNvPr>
            <p:cNvSpPr>
              <a:spLocks noChangeAspect="1"/>
            </p:cNvSpPr>
            <p:nvPr/>
          </p:nvSpPr>
          <p:spPr>
            <a:xfrm>
              <a:off x="2605867" y="217786"/>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1" name="Oval 70">
              <a:extLst>
                <a:ext uri="{FF2B5EF4-FFF2-40B4-BE49-F238E27FC236}">
                  <a16:creationId xmlns:a16="http://schemas.microsoft.com/office/drawing/2014/main" id="{F22AF50C-4EF6-4FCA-9D4A-24ADB2C134E5}"/>
                </a:ext>
              </a:extLst>
            </p:cNvPr>
            <p:cNvSpPr>
              <a:spLocks noChangeAspect="1"/>
            </p:cNvSpPr>
            <p:nvPr/>
          </p:nvSpPr>
          <p:spPr>
            <a:xfrm>
              <a:off x="4724150" y="8447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2" name="Oval 71">
              <a:extLst>
                <a:ext uri="{FF2B5EF4-FFF2-40B4-BE49-F238E27FC236}">
                  <a16:creationId xmlns:a16="http://schemas.microsoft.com/office/drawing/2014/main" id="{1DA157F2-6D5A-4BDB-B735-D60124A99184}"/>
                </a:ext>
              </a:extLst>
            </p:cNvPr>
            <p:cNvSpPr>
              <a:spLocks noChangeAspect="1"/>
            </p:cNvSpPr>
            <p:nvPr/>
          </p:nvSpPr>
          <p:spPr>
            <a:xfrm>
              <a:off x="5752914" y="16037"/>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3" name="Oval 72">
              <a:extLst>
                <a:ext uri="{FF2B5EF4-FFF2-40B4-BE49-F238E27FC236}">
                  <a16:creationId xmlns:a16="http://schemas.microsoft.com/office/drawing/2014/main" id="{1B73FFCB-EB61-4CC4-88F0-04D2EAD4E1D6}"/>
                </a:ext>
              </a:extLst>
            </p:cNvPr>
            <p:cNvSpPr>
              <a:spLocks noChangeAspect="1"/>
            </p:cNvSpPr>
            <p:nvPr/>
          </p:nvSpPr>
          <p:spPr>
            <a:xfrm>
              <a:off x="6378663" y="16040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4" name="Oval 73">
              <a:extLst>
                <a:ext uri="{FF2B5EF4-FFF2-40B4-BE49-F238E27FC236}">
                  <a16:creationId xmlns:a16="http://schemas.microsoft.com/office/drawing/2014/main" id="{8448DFE9-7DB5-47E9-81F9-F98AECB8E968}"/>
                </a:ext>
              </a:extLst>
            </p:cNvPr>
            <p:cNvSpPr>
              <a:spLocks noChangeAspect="1"/>
            </p:cNvSpPr>
            <p:nvPr/>
          </p:nvSpPr>
          <p:spPr>
            <a:xfrm>
              <a:off x="6749456" y="22585"/>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5" name="Oval 74">
              <a:extLst>
                <a:ext uri="{FF2B5EF4-FFF2-40B4-BE49-F238E27FC236}">
                  <a16:creationId xmlns:a16="http://schemas.microsoft.com/office/drawing/2014/main" id="{AC98859A-D38D-40A0-A74D-A05A631BAC5D}"/>
                </a:ext>
              </a:extLst>
            </p:cNvPr>
            <p:cNvSpPr>
              <a:spLocks noChangeAspect="1"/>
            </p:cNvSpPr>
            <p:nvPr/>
          </p:nvSpPr>
          <p:spPr>
            <a:xfrm>
              <a:off x="8745400" y="3070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6" name="Oval 75">
              <a:extLst>
                <a:ext uri="{FF2B5EF4-FFF2-40B4-BE49-F238E27FC236}">
                  <a16:creationId xmlns:a16="http://schemas.microsoft.com/office/drawing/2014/main" id="{715F6880-49C3-4ACA-ACE4-99C260C434F6}"/>
                </a:ext>
              </a:extLst>
            </p:cNvPr>
            <p:cNvSpPr>
              <a:spLocks noChangeAspect="1"/>
            </p:cNvSpPr>
            <p:nvPr/>
          </p:nvSpPr>
          <p:spPr>
            <a:xfrm>
              <a:off x="9362386" y="29719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7" name="Oval 76">
              <a:extLst>
                <a:ext uri="{FF2B5EF4-FFF2-40B4-BE49-F238E27FC236}">
                  <a16:creationId xmlns:a16="http://schemas.microsoft.com/office/drawing/2014/main" id="{7EA68FA6-F752-4247-98A1-BB6622B8E7AE}"/>
                </a:ext>
              </a:extLst>
            </p:cNvPr>
            <p:cNvSpPr>
              <a:spLocks noChangeAspect="1"/>
            </p:cNvSpPr>
            <p:nvPr/>
          </p:nvSpPr>
          <p:spPr>
            <a:xfrm>
              <a:off x="10315997" y="4870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8" name="Oval 77">
              <a:extLst>
                <a:ext uri="{FF2B5EF4-FFF2-40B4-BE49-F238E27FC236}">
                  <a16:creationId xmlns:a16="http://schemas.microsoft.com/office/drawing/2014/main" id="{353F3308-C2C5-4D0D-86DF-6E8DAB206926}"/>
                </a:ext>
              </a:extLst>
            </p:cNvPr>
            <p:cNvSpPr>
              <a:spLocks noChangeAspect="1"/>
            </p:cNvSpPr>
            <p:nvPr/>
          </p:nvSpPr>
          <p:spPr>
            <a:xfrm>
              <a:off x="11117901" y="207612"/>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9" name="Oval 78">
              <a:extLst>
                <a:ext uri="{FF2B5EF4-FFF2-40B4-BE49-F238E27FC236}">
                  <a16:creationId xmlns:a16="http://schemas.microsoft.com/office/drawing/2014/main" id="{38FF6E99-DB43-48FE-BEF2-2C81F6E6A0C6}"/>
                </a:ext>
              </a:extLst>
            </p:cNvPr>
            <p:cNvSpPr>
              <a:spLocks noChangeAspect="1"/>
            </p:cNvSpPr>
            <p:nvPr/>
          </p:nvSpPr>
          <p:spPr>
            <a:xfrm>
              <a:off x="11654224" y="4847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0" name="Oval 79">
              <a:extLst>
                <a:ext uri="{FF2B5EF4-FFF2-40B4-BE49-F238E27FC236}">
                  <a16:creationId xmlns:a16="http://schemas.microsoft.com/office/drawing/2014/main" id="{7EC8EE57-C89B-4446-850F-B722D9B4C770}"/>
                </a:ext>
              </a:extLst>
            </p:cNvPr>
            <p:cNvSpPr>
              <a:spLocks noChangeAspect="1"/>
            </p:cNvSpPr>
            <p:nvPr/>
          </p:nvSpPr>
          <p:spPr>
            <a:xfrm>
              <a:off x="7271002" y="43624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1" name="Oval 80">
              <a:extLst>
                <a:ext uri="{FF2B5EF4-FFF2-40B4-BE49-F238E27FC236}">
                  <a16:creationId xmlns:a16="http://schemas.microsoft.com/office/drawing/2014/main" id="{F958533A-2A77-4DBA-A02D-6911A48DD916}"/>
                </a:ext>
              </a:extLst>
            </p:cNvPr>
            <p:cNvSpPr>
              <a:spLocks noChangeAspect="1"/>
            </p:cNvSpPr>
            <p:nvPr/>
          </p:nvSpPr>
          <p:spPr>
            <a:xfrm>
              <a:off x="43745" y="71447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2" name="Title 1">
            <a:extLst>
              <a:ext uri="{FF2B5EF4-FFF2-40B4-BE49-F238E27FC236}">
                <a16:creationId xmlns:a16="http://schemas.microsoft.com/office/drawing/2014/main" id="{B36EE7BC-9EA4-49B9-B640-C710D30E7A5B}"/>
              </a:ext>
            </a:extLst>
          </p:cNvPr>
          <p:cNvSpPr>
            <a:spLocks noGrp="1"/>
          </p:cNvSpPr>
          <p:nvPr>
            <p:ph type="title" hasCustomPrompt="1"/>
          </p:nvPr>
        </p:nvSpPr>
        <p:spPr/>
        <p:txBody>
          <a:bodyPr/>
          <a:lstStyle>
            <a:lvl1pPr>
              <a:defRPr lang="en-US" sz="8800" kern="1200" spc="-300" dirty="0">
                <a:gradFill>
                  <a:gsLst>
                    <a:gs pos="0">
                      <a:schemeClr val="accent4"/>
                    </a:gs>
                    <a:gs pos="100000">
                      <a:schemeClr val="accent3"/>
                    </a:gs>
                  </a:gsLst>
                  <a:lin ang="5400000" scaled="0"/>
                </a:gradFill>
                <a:latin typeface="+mj-lt"/>
                <a:ea typeface="+mj-ea"/>
                <a:cs typeface="+mj-cs"/>
              </a:defRPr>
            </a:lvl1pPr>
          </a:lstStyle>
          <a:p>
            <a:r>
              <a:rPr lang="en-US" noProof="0"/>
              <a:t>Slide Title</a:t>
            </a:r>
          </a:p>
        </p:txBody>
      </p:sp>
      <p:sp>
        <p:nvSpPr>
          <p:cNvPr id="113" name="Text Placeholder 112">
            <a:extLst>
              <a:ext uri="{FF2B5EF4-FFF2-40B4-BE49-F238E27FC236}">
                <a16:creationId xmlns:a16="http://schemas.microsoft.com/office/drawing/2014/main" id="{FCF9E464-9F47-493E-932D-2874A9554B14}"/>
              </a:ext>
            </a:extLst>
          </p:cNvPr>
          <p:cNvSpPr>
            <a:spLocks noGrp="1"/>
          </p:cNvSpPr>
          <p:nvPr>
            <p:ph type="body" sz="quarter" idx="10"/>
          </p:nvPr>
        </p:nvSpPr>
        <p:spPr>
          <a:xfrm>
            <a:off x="431800" y="3124200"/>
            <a:ext cx="5383213" cy="2946400"/>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5" name="Picture Placeholder 114">
            <a:extLst>
              <a:ext uri="{FF2B5EF4-FFF2-40B4-BE49-F238E27FC236}">
                <a16:creationId xmlns:a16="http://schemas.microsoft.com/office/drawing/2014/main" id="{E3EBE92A-7725-4607-8F24-45AAB047DF2D}"/>
              </a:ext>
            </a:extLst>
          </p:cNvPr>
          <p:cNvSpPr>
            <a:spLocks noGrp="1"/>
          </p:cNvSpPr>
          <p:nvPr>
            <p:ph type="pic" sz="quarter" idx="11" hasCustomPrompt="1"/>
          </p:nvPr>
        </p:nvSpPr>
        <p:spPr>
          <a:xfrm rot="-180000">
            <a:off x="6991322" y="1539000"/>
            <a:ext cx="3780000" cy="3780000"/>
          </a:xfrm>
          <a:ln w="635000" cap="rnd" cmpd="sng">
            <a:solidFill>
              <a:schemeClr val="bg1"/>
            </a:solidFill>
            <a:miter lim="800000"/>
          </a:ln>
          <a:effectLst>
            <a:outerShdw dist="114300" dir="2700000" algn="tl" rotWithShape="0">
              <a:prstClr val="black">
                <a:alpha val="14000"/>
              </a:prstClr>
            </a:outerShdw>
          </a:effectLst>
        </p:spPr>
        <p:txBody>
          <a:bodyPr anchor="ctr">
            <a:normAutofit/>
          </a:bodyPr>
          <a:lstStyle>
            <a:lvl1pPr marL="0" indent="0" algn="ctr">
              <a:buNone/>
              <a:defRPr sz="1600"/>
            </a:lvl1pPr>
          </a:lstStyle>
          <a:p>
            <a:r>
              <a:rPr lang="en-US" noProof="0" dirty="0"/>
              <a:t>Drag and Drop or Insert Your Picture</a:t>
            </a:r>
          </a:p>
        </p:txBody>
      </p:sp>
    </p:spTree>
    <p:extLst>
      <p:ext uri="{BB962C8B-B14F-4D97-AF65-F5344CB8AC3E}">
        <p14:creationId xmlns:p14="http://schemas.microsoft.com/office/powerpoint/2010/main" val="226047173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E8D1-AFA6-4EE7-8B23-86B5C4A416C1}"/>
              </a:ext>
            </a:extLst>
          </p:cNvPr>
          <p:cNvSpPr>
            <a:spLocks noGrp="1"/>
          </p:cNvSpPr>
          <p:nvPr>
            <p:ph type="title" hasCustomPrompt="1"/>
          </p:nvPr>
        </p:nvSpPr>
        <p:spPr>
          <a:xfrm rot="-180000">
            <a:off x="6014970" y="3579816"/>
            <a:ext cx="5347784" cy="2416374"/>
          </a:xfrm>
        </p:spPr>
        <p:txBody>
          <a:bodyPr anchor="b"/>
          <a:lstStyle>
            <a:lvl1pPr algn="r">
              <a:defRPr/>
            </a:lvl1pPr>
          </a:lstStyle>
          <a:p>
            <a:r>
              <a:rPr lang="en-US" noProof="0"/>
              <a:t>Slide Title</a:t>
            </a:r>
          </a:p>
        </p:txBody>
      </p:sp>
      <p:grpSp>
        <p:nvGrpSpPr>
          <p:cNvPr id="110" name="Group 109">
            <a:extLst>
              <a:ext uri="{FF2B5EF4-FFF2-40B4-BE49-F238E27FC236}">
                <a16:creationId xmlns:a16="http://schemas.microsoft.com/office/drawing/2014/main" id="{DC28DCE5-4EF5-4245-A4C1-D72386FE1159}"/>
              </a:ext>
            </a:extLst>
          </p:cNvPr>
          <p:cNvGrpSpPr/>
          <p:nvPr userDrawn="1"/>
        </p:nvGrpSpPr>
        <p:grpSpPr>
          <a:xfrm>
            <a:off x="9657783" y="0"/>
            <a:ext cx="2462974" cy="6749352"/>
            <a:chOff x="9657783" y="0"/>
            <a:chExt cx="2462974" cy="6749352"/>
          </a:xfrm>
        </p:grpSpPr>
        <p:sp>
          <p:nvSpPr>
            <p:cNvPr id="9" name="Circle: Hollow 8">
              <a:extLst>
                <a:ext uri="{FF2B5EF4-FFF2-40B4-BE49-F238E27FC236}">
                  <a16:creationId xmlns:a16="http://schemas.microsoft.com/office/drawing/2014/main" id="{FF5B8A73-BC39-41D8-8B31-F8F39276F757}"/>
                </a:ext>
              </a:extLst>
            </p:cNvPr>
            <p:cNvSpPr/>
            <p:nvPr/>
          </p:nvSpPr>
          <p:spPr>
            <a:xfrm rot="5400000">
              <a:off x="11166051" y="765478"/>
              <a:ext cx="310114" cy="31011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0" name="Circle: Hollow 9">
              <a:extLst>
                <a:ext uri="{FF2B5EF4-FFF2-40B4-BE49-F238E27FC236}">
                  <a16:creationId xmlns:a16="http://schemas.microsoft.com/office/drawing/2014/main" id="{199E79BC-CA5A-4366-8A2A-F11B8CDF48F4}"/>
                </a:ext>
              </a:extLst>
            </p:cNvPr>
            <p:cNvSpPr/>
            <p:nvPr/>
          </p:nvSpPr>
          <p:spPr>
            <a:xfrm rot="5400000">
              <a:off x="11367410" y="1082169"/>
              <a:ext cx="436185" cy="43618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1" name="Circle: Hollow 10">
              <a:extLst>
                <a:ext uri="{FF2B5EF4-FFF2-40B4-BE49-F238E27FC236}">
                  <a16:creationId xmlns:a16="http://schemas.microsoft.com/office/drawing/2014/main" id="{959B9653-644E-42A6-9E70-B8A7261D7D62}"/>
                </a:ext>
              </a:extLst>
            </p:cNvPr>
            <p:cNvSpPr/>
            <p:nvPr/>
          </p:nvSpPr>
          <p:spPr>
            <a:xfrm rot="5400000">
              <a:off x="10814423" y="1634619"/>
              <a:ext cx="436185" cy="436185"/>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2" name="Circle: Hollow 11">
              <a:extLst>
                <a:ext uri="{FF2B5EF4-FFF2-40B4-BE49-F238E27FC236}">
                  <a16:creationId xmlns:a16="http://schemas.microsoft.com/office/drawing/2014/main" id="{5FCD6E3E-0BDD-466D-A62C-664E1D5871D7}"/>
                </a:ext>
              </a:extLst>
            </p:cNvPr>
            <p:cNvSpPr/>
            <p:nvPr/>
          </p:nvSpPr>
          <p:spPr>
            <a:xfrm rot="5400000">
              <a:off x="10901589" y="1171822"/>
              <a:ext cx="92220" cy="92220"/>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3" name="Circle: Hollow 12">
              <a:extLst>
                <a:ext uri="{FF2B5EF4-FFF2-40B4-BE49-F238E27FC236}">
                  <a16:creationId xmlns:a16="http://schemas.microsoft.com/office/drawing/2014/main" id="{8EB92B71-555D-4B64-912C-CB451C304571}"/>
                </a:ext>
              </a:extLst>
            </p:cNvPr>
            <p:cNvSpPr/>
            <p:nvPr/>
          </p:nvSpPr>
          <p:spPr>
            <a:xfrm rot="5400000">
              <a:off x="11314426" y="2190004"/>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4" name="Circle: Hollow 13">
              <a:extLst>
                <a:ext uri="{FF2B5EF4-FFF2-40B4-BE49-F238E27FC236}">
                  <a16:creationId xmlns:a16="http://schemas.microsoft.com/office/drawing/2014/main" id="{2C0C1FB6-9702-4C64-A3A4-1225BB191404}"/>
                </a:ext>
              </a:extLst>
            </p:cNvPr>
            <p:cNvSpPr/>
            <p:nvPr/>
          </p:nvSpPr>
          <p:spPr>
            <a:xfrm rot="5400000">
              <a:off x="10086029" y="1469603"/>
              <a:ext cx="174176" cy="174176"/>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5" name="Oval 14">
              <a:extLst>
                <a:ext uri="{FF2B5EF4-FFF2-40B4-BE49-F238E27FC236}">
                  <a16:creationId xmlns:a16="http://schemas.microsoft.com/office/drawing/2014/main" id="{E7FBE056-541F-4F9A-853A-6E875652D2B6}"/>
                </a:ext>
              </a:extLst>
            </p:cNvPr>
            <p:cNvSpPr/>
            <p:nvPr/>
          </p:nvSpPr>
          <p:spPr>
            <a:xfrm rot="5400000">
              <a:off x="11548053" y="1826330"/>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nvGrpSpPr>
            <p:cNvPr id="16" name="Group 15" descr="Glow Light">
              <a:extLst>
                <a:ext uri="{FF2B5EF4-FFF2-40B4-BE49-F238E27FC236}">
                  <a16:creationId xmlns:a16="http://schemas.microsoft.com/office/drawing/2014/main" id="{A96FD3DA-BBB6-463F-9DF0-BF051309E6A4}"/>
                </a:ext>
              </a:extLst>
            </p:cNvPr>
            <p:cNvGrpSpPr>
              <a:grpSpLocks noChangeAspect="1"/>
            </p:cNvGrpSpPr>
            <p:nvPr/>
          </p:nvGrpSpPr>
          <p:grpSpPr>
            <a:xfrm rot="5220000">
              <a:off x="11287088" y="1994970"/>
              <a:ext cx="184939" cy="184939"/>
              <a:chOff x="5994457" y="3309752"/>
              <a:chExt cx="2933700" cy="2933700"/>
            </a:xfrm>
          </p:grpSpPr>
          <p:sp>
            <p:nvSpPr>
              <p:cNvPr id="108" name="Oval 107">
                <a:extLst>
                  <a:ext uri="{FF2B5EF4-FFF2-40B4-BE49-F238E27FC236}">
                    <a16:creationId xmlns:a16="http://schemas.microsoft.com/office/drawing/2014/main" id="{60EB66E1-E5B2-42D3-811F-5AACFF26EE3E}"/>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9" name="Oval 108">
                <a:extLst>
                  <a:ext uri="{FF2B5EF4-FFF2-40B4-BE49-F238E27FC236}">
                    <a16:creationId xmlns:a16="http://schemas.microsoft.com/office/drawing/2014/main" id="{13EEA5B4-0ECE-40D2-A9BE-66BD58196597}"/>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17" name="Group 16" descr="Glow Light">
              <a:extLst>
                <a:ext uri="{FF2B5EF4-FFF2-40B4-BE49-F238E27FC236}">
                  <a16:creationId xmlns:a16="http://schemas.microsoft.com/office/drawing/2014/main" id="{89EFC309-737F-4356-A306-560F61C838C1}"/>
                </a:ext>
              </a:extLst>
            </p:cNvPr>
            <p:cNvGrpSpPr>
              <a:grpSpLocks noChangeAspect="1"/>
            </p:cNvGrpSpPr>
            <p:nvPr/>
          </p:nvGrpSpPr>
          <p:grpSpPr>
            <a:xfrm rot="5220000">
              <a:off x="11522172" y="753505"/>
              <a:ext cx="184939" cy="184939"/>
              <a:chOff x="5994457" y="3309752"/>
              <a:chExt cx="2933700" cy="2933700"/>
            </a:xfrm>
          </p:grpSpPr>
          <p:sp>
            <p:nvSpPr>
              <p:cNvPr id="106" name="Oval 105">
                <a:extLst>
                  <a:ext uri="{FF2B5EF4-FFF2-40B4-BE49-F238E27FC236}">
                    <a16:creationId xmlns:a16="http://schemas.microsoft.com/office/drawing/2014/main" id="{45B73985-E6B5-489F-B020-29F3785A32ED}"/>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7" name="Oval 106">
                <a:extLst>
                  <a:ext uri="{FF2B5EF4-FFF2-40B4-BE49-F238E27FC236}">
                    <a16:creationId xmlns:a16="http://schemas.microsoft.com/office/drawing/2014/main" id="{496DE42D-A50E-424C-8206-984DCB961A57}"/>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18" name="Circle: Hollow 17">
              <a:extLst>
                <a:ext uri="{FF2B5EF4-FFF2-40B4-BE49-F238E27FC236}">
                  <a16:creationId xmlns:a16="http://schemas.microsoft.com/office/drawing/2014/main" id="{5B011C8C-FF96-4C60-90EA-B09FB7CD57BC}"/>
                </a:ext>
              </a:extLst>
            </p:cNvPr>
            <p:cNvSpPr/>
            <p:nvPr/>
          </p:nvSpPr>
          <p:spPr>
            <a:xfrm rot="5400000">
              <a:off x="11379558" y="6253"/>
              <a:ext cx="719972" cy="719972"/>
            </a:xfrm>
            <a:prstGeom prst="donut">
              <a:avLst>
                <a:gd name="adj" fmla="val 26011"/>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9" name="Circle: Hollow 18">
              <a:extLst>
                <a:ext uri="{FF2B5EF4-FFF2-40B4-BE49-F238E27FC236}">
                  <a16:creationId xmlns:a16="http://schemas.microsoft.com/office/drawing/2014/main" id="{7EFC9E61-618B-4B62-8F52-5AD1EF41D44D}"/>
                </a:ext>
              </a:extLst>
            </p:cNvPr>
            <p:cNvSpPr/>
            <p:nvPr/>
          </p:nvSpPr>
          <p:spPr>
            <a:xfrm rot="5400000">
              <a:off x="11403050" y="4139397"/>
              <a:ext cx="352722" cy="352722"/>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0" name="Circle: Hollow 19">
              <a:extLst>
                <a:ext uri="{FF2B5EF4-FFF2-40B4-BE49-F238E27FC236}">
                  <a16:creationId xmlns:a16="http://schemas.microsoft.com/office/drawing/2014/main" id="{3263E4D0-BFDC-4C22-B5D0-D37E5DB03762}"/>
                </a:ext>
              </a:extLst>
            </p:cNvPr>
            <p:cNvSpPr/>
            <p:nvPr/>
          </p:nvSpPr>
          <p:spPr>
            <a:xfrm rot="5400000">
              <a:off x="11324802" y="3239812"/>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1" name="Circle: Hollow 20">
              <a:extLst>
                <a:ext uri="{FF2B5EF4-FFF2-40B4-BE49-F238E27FC236}">
                  <a16:creationId xmlns:a16="http://schemas.microsoft.com/office/drawing/2014/main" id="{51A910BC-0220-41EB-B0ED-F0D52C6872C0}"/>
                </a:ext>
              </a:extLst>
            </p:cNvPr>
            <p:cNvSpPr/>
            <p:nvPr/>
          </p:nvSpPr>
          <p:spPr>
            <a:xfrm rot="5400000">
              <a:off x="10058686" y="2793913"/>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2" name="Circle: Hollow 21">
              <a:extLst>
                <a:ext uri="{FF2B5EF4-FFF2-40B4-BE49-F238E27FC236}">
                  <a16:creationId xmlns:a16="http://schemas.microsoft.com/office/drawing/2014/main" id="{D9427784-4541-4255-8648-A16650ED2DDA}"/>
                </a:ext>
              </a:extLst>
            </p:cNvPr>
            <p:cNvSpPr/>
            <p:nvPr/>
          </p:nvSpPr>
          <p:spPr>
            <a:xfrm rot="5400000">
              <a:off x="11686776" y="3726643"/>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3" name="Circle: Hollow 22">
              <a:extLst>
                <a:ext uri="{FF2B5EF4-FFF2-40B4-BE49-F238E27FC236}">
                  <a16:creationId xmlns:a16="http://schemas.microsoft.com/office/drawing/2014/main" id="{463A6B59-7EEF-4DBE-8085-DB7F7D7E29A7}"/>
                </a:ext>
              </a:extLst>
            </p:cNvPr>
            <p:cNvSpPr/>
            <p:nvPr/>
          </p:nvSpPr>
          <p:spPr>
            <a:xfrm rot="5400000">
              <a:off x="11637278" y="5370163"/>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4" name="Circle: Hollow 23">
              <a:extLst>
                <a:ext uri="{FF2B5EF4-FFF2-40B4-BE49-F238E27FC236}">
                  <a16:creationId xmlns:a16="http://schemas.microsoft.com/office/drawing/2014/main" id="{FCCBFF77-4EAE-40D3-869B-D5D0B248BDC8}"/>
                </a:ext>
              </a:extLst>
            </p:cNvPr>
            <p:cNvSpPr/>
            <p:nvPr/>
          </p:nvSpPr>
          <p:spPr>
            <a:xfrm rot="5400000">
              <a:off x="10607189" y="3797637"/>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5" name="Circle: Hollow 24">
              <a:extLst>
                <a:ext uri="{FF2B5EF4-FFF2-40B4-BE49-F238E27FC236}">
                  <a16:creationId xmlns:a16="http://schemas.microsoft.com/office/drawing/2014/main" id="{AD223B1B-B47D-46D9-B442-8CA82405B7FC}"/>
                </a:ext>
              </a:extLst>
            </p:cNvPr>
            <p:cNvSpPr/>
            <p:nvPr/>
          </p:nvSpPr>
          <p:spPr>
            <a:xfrm rot="5400000">
              <a:off x="10712925" y="5921390"/>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6" name="Circle: Hollow 25">
              <a:extLst>
                <a:ext uri="{FF2B5EF4-FFF2-40B4-BE49-F238E27FC236}">
                  <a16:creationId xmlns:a16="http://schemas.microsoft.com/office/drawing/2014/main" id="{9D25F00B-D48E-4587-8EA5-CE5CFA0A5C2B}"/>
                </a:ext>
              </a:extLst>
            </p:cNvPr>
            <p:cNvSpPr/>
            <p:nvPr/>
          </p:nvSpPr>
          <p:spPr>
            <a:xfrm rot="5400000">
              <a:off x="9657783" y="4668541"/>
              <a:ext cx="1045155" cy="1045155"/>
            </a:xfrm>
            <a:prstGeom prst="donut">
              <a:avLst>
                <a:gd name="adj" fmla="val 37636"/>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7" name="Circle: Hollow 26">
              <a:extLst>
                <a:ext uri="{FF2B5EF4-FFF2-40B4-BE49-F238E27FC236}">
                  <a16:creationId xmlns:a16="http://schemas.microsoft.com/office/drawing/2014/main" id="{B396C88A-B36B-452B-9789-13FE210568DB}"/>
                </a:ext>
              </a:extLst>
            </p:cNvPr>
            <p:cNvSpPr/>
            <p:nvPr/>
          </p:nvSpPr>
          <p:spPr>
            <a:xfrm rot="5400000">
              <a:off x="11338474" y="6236976"/>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0" name="Circle: Hollow 29">
              <a:extLst>
                <a:ext uri="{FF2B5EF4-FFF2-40B4-BE49-F238E27FC236}">
                  <a16:creationId xmlns:a16="http://schemas.microsoft.com/office/drawing/2014/main" id="{A66B7218-4B11-4920-9D4C-9C74338F026D}"/>
                </a:ext>
              </a:extLst>
            </p:cNvPr>
            <p:cNvSpPr/>
            <p:nvPr/>
          </p:nvSpPr>
          <p:spPr>
            <a:xfrm rot="5400000">
              <a:off x="11230145" y="4360149"/>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1" name="Oval 30">
              <a:extLst>
                <a:ext uri="{FF2B5EF4-FFF2-40B4-BE49-F238E27FC236}">
                  <a16:creationId xmlns:a16="http://schemas.microsoft.com/office/drawing/2014/main" id="{19147D32-60E0-4E93-A3D9-58F49A848497}"/>
                </a:ext>
              </a:extLst>
            </p:cNvPr>
            <p:cNvSpPr/>
            <p:nvPr/>
          </p:nvSpPr>
          <p:spPr>
            <a:xfrm rot="5400000">
              <a:off x="11661763" y="4802418"/>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0" name="Oval 39">
              <a:extLst>
                <a:ext uri="{FF2B5EF4-FFF2-40B4-BE49-F238E27FC236}">
                  <a16:creationId xmlns:a16="http://schemas.microsoft.com/office/drawing/2014/main" id="{78062DAF-1B39-4562-AED7-58346141D27F}"/>
                </a:ext>
              </a:extLst>
            </p:cNvPr>
            <p:cNvSpPr/>
            <p:nvPr/>
          </p:nvSpPr>
          <p:spPr>
            <a:xfrm rot="5400000">
              <a:off x="11024676" y="3659200"/>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1" name="Oval 40">
              <a:extLst>
                <a:ext uri="{FF2B5EF4-FFF2-40B4-BE49-F238E27FC236}">
                  <a16:creationId xmlns:a16="http://schemas.microsoft.com/office/drawing/2014/main" id="{06B258A2-A92B-469D-9FCB-EFDE3451F027}"/>
                </a:ext>
              </a:extLst>
            </p:cNvPr>
            <p:cNvSpPr/>
            <p:nvPr/>
          </p:nvSpPr>
          <p:spPr>
            <a:xfrm rot="5400000">
              <a:off x="11271284" y="5687763"/>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nvGrpSpPr>
            <p:cNvPr id="50" name="Group 49" descr="Glow Light">
              <a:extLst>
                <a:ext uri="{FF2B5EF4-FFF2-40B4-BE49-F238E27FC236}">
                  <a16:creationId xmlns:a16="http://schemas.microsoft.com/office/drawing/2014/main" id="{BEB92D39-5CA4-45E8-A07F-8738D9713390}"/>
                </a:ext>
              </a:extLst>
            </p:cNvPr>
            <p:cNvGrpSpPr>
              <a:grpSpLocks noChangeAspect="1"/>
            </p:cNvGrpSpPr>
            <p:nvPr/>
          </p:nvGrpSpPr>
          <p:grpSpPr>
            <a:xfrm rot="5220000">
              <a:off x="11856464" y="1764534"/>
              <a:ext cx="184939" cy="184939"/>
              <a:chOff x="5994457" y="3309752"/>
              <a:chExt cx="2933700" cy="2933700"/>
            </a:xfrm>
          </p:grpSpPr>
          <p:sp>
            <p:nvSpPr>
              <p:cNvPr id="104" name="Oval 103">
                <a:extLst>
                  <a:ext uri="{FF2B5EF4-FFF2-40B4-BE49-F238E27FC236}">
                    <a16:creationId xmlns:a16="http://schemas.microsoft.com/office/drawing/2014/main" id="{4D4C559A-14E0-4427-9E8F-01F921FD052E}"/>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5" name="Oval 104">
                <a:extLst>
                  <a:ext uri="{FF2B5EF4-FFF2-40B4-BE49-F238E27FC236}">
                    <a16:creationId xmlns:a16="http://schemas.microsoft.com/office/drawing/2014/main" id="{485EE5E0-7E94-4697-A5BE-C909E1A81BD1}"/>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1" name="Group 50" descr="Glow Light">
              <a:extLst>
                <a:ext uri="{FF2B5EF4-FFF2-40B4-BE49-F238E27FC236}">
                  <a16:creationId xmlns:a16="http://schemas.microsoft.com/office/drawing/2014/main" id="{BAC49E4C-CEB6-4529-88F9-6627D488F24B}"/>
                </a:ext>
              </a:extLst>
            </p:cNvPr>
            <p:cNvGrpSpPr>
              <a:grpSpLocks noChangeAspect="1"/>
            </p:cNvGrpSpPr>
            <p:nvPr/>
          </p:nvGrpSpPr>
          <p:grpSpPr>
            <a:xfrm rot="5220000">
              <a:off x="11484355" y="2955085"/>
              <a:ext cx="184939" cy="184939"/>
              <a:chOff x="5994457" y="3309752"/>
              <a:chExt cx="2933700" cy="2933700"/>
            </a:xfrm>
          </p:grpSpPr>
          <p:sp>
            <p:nvSpPr>
              <p:cNvPr id="102" name="Oval 101">
                <a:extLst>
                  <a:ext uri="{FF2B5EF4-FFF2-40B4-BE49-F238E27FC236}">
                    <a16:creationId xmlns:a16="http://schemas.microsoft.com/office/drawing/2014/main" id="{7AD4140C-2CC8-403E-929B-69E6672A7CC0}"/>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3" name="Oval 102">
                <a:extLst>
                  <a:ext uri="{FF2B5EF4-FFF2-40B4-BE49-F238E27FC236}">
                    <a16:creationId xmlns:a16="http://schemas.microsoft.com/office/drawing/2014/main" id="{167E604D-D5A9-4952-A59F-2E67BC675A14}"/>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2" name="Group 51" descr="Glow Light">
              <a:extLst>
                <a:ext uri="{FF2B5EF4-FFF2-40B4-BE49-F238E27FC236}">
                  <a16:creationId xmlns:a16="http://schemas.microsoft.com/office/drawing/2014/main" id="{7838236C-42C8-4F94-AC62-B4AE110D4087}"/>
                </a:ext>
              </a:extLst>
            </p:cNvPr>
            <p:cNvGrpSpPr>
              <a:grpSpLocks noChangeAspect="1"/>
            </p:cNvGrpSpPr>
            <p:nvPr/>
          </p:nvGrpSpPr>
          <p:grpSpPr>
            <a:xfrm rot="5220000">
              <a:off x="10970990" y="4346184"/>
              <a:ext cx="184939" cy="184939"/>
              <a:chOff x="5994457" y="3309752"/>
              <a:chExt cx="2933700" cy="2933700"/>
            </a:xfrm>
          </p:grpSpPr>
          <p:sp>
            <p:nvSpPr>
              <p:cNvPr id="100" name="Oval 99">
                <a:extLst>
                  <a:ext uri="{FF2B5EF4-FFF2-40B4-BE49-F238E27FC236}">
                    <a16:creationId xmlns:a16="http://schemas.microsoft.com/office/drawing/2014/main" id="{2AF34199-A1C5-4227-948C-290234EABC99}"/>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1" name="Oval 100">
                <a:extLst>
                  <a:ext uri="{FF2B5EF4-FFF2-40B4-BE49-F238E27FC236}">
                    <a16:creationId xmlns:a16="http://schemas.microsoft.com/office/drawing/2014/main" id="{CCFB6D43-C7DA-489C-9740-0702C85B476F}"/>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3" name="Group 52" descr="Glow Light">
              <a:extLst>
                <a:ext uri="{FF2B5EF4-FFF2-40B4-BE49-F238E27FC236}">
                  <a16:creationId xmlns:a16="http://schemas.microsoft.com/office/drawing/2014/main" id="{303D63A2-FEE7-495F-881C-7028FDC096AE}"/>
                </a:ext>
              </a:extLst>
            </p:cNvPr>
            <p:cNvGrpSpPr>
              <a:grpSpLocks noChangeAspect="1"/>
            </p:cNvGrpSpPr>
            <p:nvPr/>
          </p:nvGrpSpPr>
          <p:grpSpPr>
            <a:xfrm rot="5220000">
              <a:off x="11889644" y="5136823"/>
              <a:ext cx="184939" cy="184939"/>
              <a:chOff x="5994457" y="3309752"/>
              <a:chExt cx="2933700" cy="2933700"/>
            </a:xfrm>
          </p:grpSpPr>
          <p:sp>
            <p:nvSpPr>
              <p:cNvPr id="98" name="Oval 97">
                <a:extLst>
                  <a:ext uri="{FF2B5EF4-FFF2-40B4-BE49-F238E27FC236}">
                    <a16:creationId xmlns:a16="http://schemas.microsoft.com/office/drawing/2014/main" id="{73B0285C-0566-46B3-B613-D822060D9251}"/>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9" name="Oval 98">
                <a:extLst>
                  <a:ext uri="{FF2B5EF4-FFF2-40B4-BE49-F238E27FC236}">
                    <a16:creationId xmlns:a16="http://schemas.microsoft.com/office/drawing/2014/main" id="{750FF39F-F8D3-4758-8798-998A73A5FBB3}"/>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63" name="Circle: Hollow 62">
              <a:extLst>
                <a:ext uri="{FF2B5EF4-FFF2-40B4-BE49-F238E27FC236}">
                  <a16:creationId xmlns:a16="http://schemas.microsoft.com/office/drawing/2014/main" id="{A4FA9C58-CEBC-4357-8941-C1E6F057EB59}"/>
                </a:ext>
              </a:extLst>
            </p:cNvPr>
            <p:cNvSpPr/>
            <p:nvPr/>
          </p:nvSpPr>
          <p:spPr>
            <a:xfrm rot="5400000">
              <a:off x="11678554" y="5779480"/>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65" name="Oval 64">
              <a:extLst>
                <a:ext uri="{FF2B5EF4-FFF2-40B4-BE49-F238E27FC236}">
                  <a16:creationId xmlns:a16="http://schemas.microsoft.com/office/drawing/2014/main" id="{64E0AD60-4448-4FB8-842F-6AE0025834CF}"/>
                </a:ext>
              </a:extLst>
            </p:cNvPr>
            <p:cNvSpPr>
              <a:spLocks noChangeAspect="1"/>
            </p:cNvSpPr>
            <p:nvPr/>
          </p:nvSpPr>
          <p:spPr>
            <a:xfrm rot="5400000">
              <a:off x="12063530" y="70179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6" name="Oval 65">
              <a:extLst>
                <a:ext uri="{FF2B5EF4-FFF2-40B4-BE49-F238E27FC236}">
                  <a16:creationId xmlns:a16="http://schemas.microsoft.com/office/drawing/2014/main" id="{3956D8F9-A036-43AB-92AE-3AFEB561108D}"/>
                </a:ext>
              </a:extLst>
            </p:cNvPr>
            <p:cNvSpPr>
              <a:spLocks noChangeAspect="1"/>
            </p:cNvSpPr>
            <p:nvPr/>
          </p:nvSpPr>
          <p:spPr>
            <a:xfrm rot="5400000">
              <a:off x="11861003" y="143182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7" name="Oval 66">
              <a:extLst>
                <a:ext uri="{FF2B5EF4-FFF2-40B4-BE49-F238E27FC236}">
                  <a16:creationId xmlns:a16="http://schemas.microsoft.com/office/drawing/2014/main" id="{AE34B283-3B48-466F-8A98-0B721A4E7661}"/>
                </a:ext>
              </a:extLst>
            </p:cNvPr>
            <p:cNvSpPr>
              <a:spLocks noChangeAspect="1"/>
            </p:cNvSpPr>
            <p:nvPr/>
          </p:nvSpPr>
          <p:spPr>
            <a:xfrm rot="5400000">
              <a:off x="12073308" y="2554627"/>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8" name="Oval 67">
              <a:extLst>
                <a:ext uri="{FF2B5EF4-FFF2-40B4-BE49-F238E27FC236}">
                  <a16:creationId xmlns:a16="http://schemas.microsoft.com/office/drawing/2014/main" id="{BAA1264D-42ED-4258-9FAE-069F2953C107}"/>
                </a:ext>
              </a:extLst>
            </p:cNvPr>
            <p:cNvSpPr>
              <a:spLocks noChangeAspect="1"/>
            </p:cNvSpPr>
            <p:nvPr/>
          </p:nvSpPr>
          <p:spPr>
            <a:xfrm rot="5400000">
              <a:off x="11883008" y="2562122"/>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9" name="Oval 68">
              <a:extLst>
                <a:ext uri="{FF2B5EF4-FFF2-40B4-BE49-F238E27FC236}">
                  <a16:creationId xmlns:a16="http://schemas.microsoft.com/office/drawing/2014/main" id="{892FD2DF-F710-431B-A923-689DDE60BB17}"/>
                </a:ext>
              </a:extLst>
            </p:cNvPr>
            <p:cNvSpPr>
              <a:spLocks noChangeAspect="1"/>
            </p:cNvSpPr>
            <p:nvPr/>
          </p:nvSpPr>
          <p:spPr>
            <a:xfrm rot="5400000">
              <a:off x="12016320" y="4680405"/>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0" name="Oval 69">
              <a:extLst>
                <a:ext uri="{FF2B5EF4-FFF2-40B4-BE49-F238E27FC236}">
                  <a16:creationId xmlns:a16="http://schemas.microsoft.com/office/drawing/2014/main" id="{36C84EAA-63DA-4B5B-A657-79F6CB496521}"/>
                </a:ext>
              </a:extLst>
            </p:cNvPr>
            <p:cNvSpPr>
              <a:spLocks noChangeAspect="1"/>
            </p:cNvSpPr>
            <p:nvPr/>
          </p:nvSpPr>
          <p:spPr>
            <a:xfrm rot="5400000">
              <a:off x="12084757" y="5709169"/>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1" name="Oval 70">
              <a:extLst>
                <a:ext uri="{FF2B5EF4-FFF2-40B4-BE49-F238E27FC236}">
                  <a16:creationId xmlns:a16="http://schemas.microsoft.com/office/drawing/2014/main" id="{7E92F13A-FEA6-425F-AE15-6AE0B8E8179D}"/>
                </a:ext>
              </a:extLst>
            </p:cNvPr>
            <p:cNvSpPr>
              <a:spLocks noChangeAspect="1"/>
            </p:cNvSpPr>
            <p:nvPr/>
          </p:nvSpPr>
          <p:spPr>
            <a:xfrm rot="5400000">
              <a:off x="11940393" y="633491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2" name="Oval 71">
              <a:extLst>
                <a:ext uri="{FF2B5EF4-FFF2-40B4-BE49-F238E27FC236}">
                  <a16:creationId xmlns:a16="http://schemas.microsoft.com/office/drawing/2014/main" id="{82665872-DAF5-48B3-99F3-3111E98B9A45}"/>
                </a:ext>
              </a:extLst>
            </p:cNvPr>
            <p:cNvSpPr>
              <a:spLocks noChangeAspect="1"/>
            </p:cNvSpPr>
            <p:nvPr/>
          </p:nvSpPr>
          <p:spPr>
            <a:xfrm rot="5400000">
              <a:off x="12078209" y="670571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9" name="Oval 78">
              <a:extLst>
                <a:ext uri="{FF2B5EF4-FFF2-40B4-BE49-F238E27FC236}">
                  <a16:creationId xmlns:a16="http://schemas.microsoft.com/office/drawing/2014/main" id="{AAEF14A7-7F9E-4674-B6EA-249C2BC6189F}"/>
                </a:ext>
              </a:extLst>
            </p:cNvPr>
            <p:cNvSpPr>
              <a:spLocks noChangeAspect="1"/>
            </p:cNvSpPr>
            <p:nvPr/>
          </p:nvSpPr>
          <p:spPr>
            <a:xfrm rot="5400000">
              <a:off x="11386321" y="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112" name="Picture Placeholder 111">
            <a:extLst>
              <a:ext uri="{FF2B5EF4-FFF2-40B4-BE49-F238E27FC236}">
                <a16:creationId xmlns:a16="http://schemas.microsoft.com/office/drawing/2014/main" id="{9FEED34F-4AA7-4658-9B90-9D5CB3622892}"/>
              </a:ext>
            </a:extLst>
          </p:cNvPr>
          <p:cNvSpPr>
            <a:spLocks noGrp="1"/>
          </p:cNvSpPr>
          <p:nvPr>
            <p:ph type="pic" sz="quarter" idx="10" hasCustomPrompt="1"/>
          </p:nvPr>
        </p:nvSpPr>
        <p:spPr>
          <a:xfrm rot="-180000">
            <a:off x="6993835" y="800217"/>
            <a:ext cx="2736000" cy="2736000"/>
          </a:xfrm>
          <a:ln w="254000" cap="rnd" cmpd="sng">
            <a:solidFill>
              <a:schemeClr val="bg1">
                <a:lumMod val="95000"/>
              </a:schemeClr>
            </a:solidFill>
            <a:miter lim="800000"/>
          </a:ln>
          <a:effectLst>
            <a:outerShdw dist="114300" dir="2700000" algn="tl" rotWithShape="0">
              <a:prstClr val="black">
                <a:alpha val="14000"/>
              </a:prstClr>
            </a:outerShdw>
          </a:effectLst>
        </p:spPr>
        <p:txBody>
          <a:bodyPr anchor="ctr">
            <a:normAutofit/>
          </a:bodyPr>
          <a:lstStyle>
            <a:lvl1pPr marL="0" indent="0" algn="ctr">
              <a:buNone/>
              <a:defRPr sz="1600"/>
            </a:lvl1pPr>
          </a:lstStyle>
          <a:p>
            <a:r>
              <a:rPr lang="en-US" noProof="0" dirty="0"/>
              <a:t>Drag and Drop or Insert Your Picture</a:t>
            </a:r>
          </a:p>
        </p:txBody>
      </p:sp>
      <p:sp>
        <p:nvSpPr>
          <p:cNvPr id="114" name="Picture Placeholder 113">
            <a:extLst>
              <a:ext uri="{FF2B5EF4-FFF2-40B4-BE49-F238E27FC236}">
                <a16:creationId xmlns:a16="http://schemas.microsoft.com/office/drawing/2014/main" id="{14CD6FD6-4EF7-4BF2-A5AA-5EECBC06E826}"/>
              </a:ext>
            </a:extLst>
          </p:cNvPr>
          <p:cNvSpPr>
            <a:spLocks noGrp="1"/>
          </p:cNvSpPr>
          <p:nvPr>
            <p:ph type="pic" sz="quarter" idx="11" hasCustomPrompt="1"/>
          </p:nvPr>
        </p:nvSpPr>
        <p:spPr>
          <a:xfrm rot="-180000">
            <a:off x="1211513" y="1087728"/>
            <a:ext cx="4636800" cy="4636800"/>
          </a:xfrm>
          <a:ln w="244475" cap="rnd" cmpd="sng">
            <a:gradFill>
              <a:gsLst>
                <a:gs pos="100000">
                  <a:srgbClr val="665B3C"/>
                </a:gs>
                <a:gs pos="66000">
                  <a:srgbClr val="E4D6AE"/>
                </a:gs>
                <a:gs pos="0">
                  <a:schemeClr val="bg1">
                    <a:lumMod val="95000"/>
                  </a:schemeClr>
                </a:gs>
              </a:gsLst>
              <a:lin ang="5220000" scaled="0"/>
            </a:gradFill>
            <a:prstDash val="sysDot"/>
            <a:miter lim="800000"/>
          </a:ln>
          <a:effectLst>
            <a:glow rad="114300">
              <a:schemeClr val="bg1">
                <a:alpha val="10000"/>
              </a:schemeClr>
            </a:glow>
          </a:effectLst>
        </p:spPr>
        <p:txBody>
          <a:bodyPr anchor="ctr">
            <a:normAutofit/>
          </a:bodyPr>
          <a:lstStyle>
            <a:lvl1pPr marL="0" indent="0" algn="ctr">
              <a:buNone/>
              <a:defRPr sz="1600"/>
            </a:lvl1pPr>
          </a:lstStyle>
          <a:p>
            <a:r>
              <a:rPr lang="en-US" noProof="0" dirty="0"/>
              <a:t>Drag and Drop or Insert Your Picture</a:t>
            </a:r>
          </a:p>
        </p:txBody>
      </p:sp>
    </p:spTree>
    <p:extLst>
      <p:ext uri="{BB962C8B-B14F-4D97-AF65-F5344CB8AC3E}">
        <p14:creationId xmlns:p14="http://schemas.microsoft.com/office/powerpoint/2010/main" val="375096851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1">
            <a:lumMod val="50000"/>
            <a:lumOff val="50000"/>
          </a:schemeClr>
        </a:solidFill>
        <a:effectLst/>
      </p:bgPr>
    </p:bg>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DC28DCE5-4EF5-4245-A4C1-D72386FE1159}"/>
              </a:ext>
            </a:extLst>
          </p:cNvPr>
          <p:cNvGrpSpPr/>
          <p:nvPr userDrawn="1"/>
        </p:nvGrpSpPr>
        <p:grpSpPr>
          <a:xfrm>
            <a:off x="9657783" y="0"/>
            <a:ext cx="2462974" cy="6749352"/>
            <a:chOff x="9657783" y="0"/>
            <a:chExt cx="2462974" cy="6749352"/>
          </a:xfrm>
        </p:grpSpPr>
        <p:sp>
          <p:nvSpPr>
            <p:cNvPr id="9" name="Circle: Hollow 8">
              <a:extLst>
                <a:ext uri="{FF2B5EF4-FFF2-40B4-BE49-F238E27FC236}">
                  <a16:creationId xmlns:a16="http://schemas.microsoft.com/office/drawing/2014/main" id="{FF5B8A73-BC39-41D8-8B31-F8F39276F757}"/>
                </a:ext>
              </a:extLst>
            </p:cNvPr>
            <p:cNvSpPr/>
            <p:nvPr/>
          </p:nvSpPr>
          <p:spPr>
            <a:xfrm rot="5400000">
              <a:off x="11166051" y="765478"/>
              <a:ext cx="310114" cy="31011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0" name="Circle: Hollow 9">
              <a:extLst>
                <a:ext uri="{FF2B5EF4-FFF2-40B4-BE49-F238E27FC236}">
                  <a16:creationId xmlns:a16="http://schemas.microsoft.com/office/drawing/2014/main" id="{199E79BC-CA5A-4366-8A2A-F11B8CDF48F4}"/>
                </a:ext>
              </a:extLst>
            </p:cNvPr>
            <p:cNvSpPr/>
            <p:nvPr/>
          </p:nvSpPr>
          <p:spPr>
            <a:xfrm rot="5400000">
              <a:off x="11367410" y="1082169"/>
              <a:ext cx="436185" cy="43618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1" name="Circle: Hollow 10">
              <a:extLst>
                <a:ext uri="{FF2B5EF4-FFF2-40B4-BE49-F238E27FC236}">
                  <a16:creationId xmlns:a16="http://schemas.microsoft.com/office/drawing/2014/main" id="{959B9653-644E-42A6-9E70-B8A7261D7D62}"/>
                </a:ext>
              </a:extLst>
            </p:cNvPr>
            <p:cNvSpPr/>
            <p:nvPr/>
          </p:nvSpPr>
          <p:spPr>
            <a:xfrm rot="5400000">
              <a:off x="10814423" y="1634619"/>
              <a:ext cx="436185" cy="436185"/>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2" name="Circle: Hollow 11">
              <a:extLst>
                <a:ext uri="{FF2B5EF4-FFF2-40B4-BE49-F238E27FC236}">
                  <a16:creationId xmlns:a16="http://schemas.microsoft.com/office/drawing/2014/main" id="{5FCD6E3E-0BDD-466D-A62C-664E1D5871D7}"/>
                </a:ext>
              </a:extLst>
            </p:cNvPr>
            <p:cNvSpPr/>
            <p:nvPr/>
          </p:nvSpPr>
          <p:spPr>
            <a:xfrm rot="5400000">
              <a:off x="10901589" y="1171822"/>
              <a:ext cx="92220" cy="92220"/>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3" name="Circle: Hollow 12">
              <a:extLst>
                <a:ext uri="{FF2B5EF4-FFF2-40B4-BE49-F238E27FC236}">
                  <a16:creationId xmlns:a16="http://schemas.microsoft.com/office/drawing/2014/main" id="{8EB92B71-555D-4B64-912C-CB451C304571}"/>
                </a:ext>
              </a:extLst>
            </p:cNvPr>
            <p:cNvSpPr/>
            <p:nvPr/>
          </p:nvSpPr>
          <p:spPr>
            <a:xfrm rot="5400000">
              <a:off x="11314426" y="2190004"/>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4" name="Circle: Hollow 13">
              <a:extLst>
                <a:ext uri="{FF2B5EF4-FFF2-40B4-BE49-F238E27FC236}">
                  <a16:creationId xmlns:a16="http://schemas.microsoft.com/office/drawing/2014/main" id="{2C0C1FB6-9702-4C64-A3A4-1225BB191404}"/>
                </a:ext>
              </a:extLst>
            </p:cNvPr>
            <p:cNvSpPr/>
            <p:nvPr/>
          </p:nvSpPr>
          <p:spPr>
            <a:xfrm rot="5400000">
              <a:off x="10086029" y="1469603"/>
              <a:ext cx="174176" cy="174176"/>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5" name="Oval 14">
              <a:extLst>
                <a:ext uri="{FF2B5EF4-FFF2-40B4-BE49-F238E27FC236}">
                  <a16:creationId xmlns:a16="http://schemas.microsoft.com/office/drawing/2014/main" id="{E7FBE056-541F-4F9A-853A-6E875652D2B6}"/>
                </a:ext>
              </a:extLst>
            </p:cNvPr>
            <p:cNvSpPr/>
            <p:nvPr/>
          </p:nvSpPr>
          <p:spPr>
            <a:xfrm rot="5400000">
              <a:off x="11548053" y="1826330"/>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nvGrpSpPr>
            <p:cNvPr id="16" name="Group 15" descr="Glow Light">
              <a:extLst>
                <a:ext uri="{FF2B5EF4-FFF2-40B4-BE49-F238E27FC236}">
                  <a16:creationId xmlns:a16="http://schemas.microsoft.com/office/drawing/2014/main" id="{A96FD3DA-BBB6-463F-9DF0-BF051309E6A4}"/>
                </a:ext>
              </a:extLst>
            </p:cNvPr>
            <p:cNvGrpSpPr>
              <a:grpSpLocks noChangeAspect="1"/>
            </p:cNvGrpSpPr>
            <p:nvPr/>
          </p:nvGrpSpPr>
          <p:grpSpPr>
            <a:xfrm rot="5220000">
              <a:off x="11287088" y="1994970"/>
              <a:ext cx="184939" cy="184939"/>
              <a:chOff x="5994457" y="3309752"/>
              <a:chExt cx="2933700" cy="2933700"/>
            </a:xfrm>
          </p:grpSpPr>
          <p:sp>
            <p:nvSpPr>
              <p:cNvPr id="108" name="Oval 107">
                <a:extLst>
                  <a:ext uri="{FF2B5EF4-FFF2-40B4-BE49-F238E27FC236}">
                    <a16:creationId xmlns:a16="http://schemas.microsoft.com/office/drawing/2014/main" id="{60EB66E1-E5B2-42D3-811F-5AACFF26EE3E}"/>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9" name="Oval 108">
                <a:extLst>
                  <a:ext uri="{FF2B5EF4-FFF2-40B4-BE49-F238E27FC236}">
                    <a16:creationId xmlns:a16="http://schemas.microsoft.com/office/drawing/2014/main" id="{13EEA5B4-0ECE-40D2-A9BE-66BD58196597}"/>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17" name="Group 16" descr="Glow Light">
              <a:extLst>
                <a:ext uri="{FF2B5EF4-FFF2-40B4-BE49-F238E27FC236}">
                  <a16:creationId xmlns:a16="http://schemas.microsoft.com/office/drawing/2014/main" id="{89EFC309-737F-4356-A306-560F61C838C1}"/>
                </a:ext>
              </a:extLst>
            </p:cNvPr>
            <p:cNvGrpSpPr>
              <a:grpSpLocks noChangeAspect="1"/>
            </p:cNvGrpSpPr>
            <p:nvPr/>
          </p:nvGrpSpPr>
          <p:grpSpPr>
            <a:xfrm rot="5220000">
              <a:off x="11522172" y="753505"/>
              <a:ext cx="184939" cy="184939"/>
              <a:chOff x="5994457" y="3309752"/>
              <a:chExt cx="2933700" cy="2933700"/>
            </a:xfrm>
          </p:grpSpPr>
          <p:sp>
            <p:nvSpPr>
              <p:cNvPr id="106" name="Oval 105">
                <a:extLst>
                  <a:ext uri="{FF2B5EF4-FFF2-40B4-BE49-F238E27FC236}">
                    <a16:creationId xmlns:a16="http://schemas.microsoft.com/office/drawing/2014/main" id="{45B73985-E6B5-489F-B020-29F3785A32ED}"/>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7" name="Oval 106">
                <a:extLst>
                  <a:ext uri="{FF2B5EF4-FFF2-40B4-BE49-F238E27FC236}">
                    <a16:creationId xmlns:a16="http://schemas.microsoft.com/office/drawing/2014/main" id="{496DE42D-A50E-424C-8206-984DCB961A57}"/>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18" name="Circle: Hollow 17">
              <a:extLst>
                <a:ext uri="{FF2B5EF4-FFF2-40B4-BE49-F238E27FC236}">
                  <a16:creationId xmlns:a16="http://schemas.microsoft.com/office/drawing/2014/main" id="{5B011C8C-FF96-4C60-90EA-B09FB7CD57BC}"/>
                </a:ext>
              </a:extLst>
            </p:cNvPr>
            <p:cNvSpPr/>
            <p:nvPr/>
          </p:nvSpPr>
          <p:spPr>
            <a:xfrm rot="5400000">
              <a:off x="11379558" y="6253"/>
              <a:ext cx="719972" cy="719972"/>
            </a:xfrm>
            <a:prstGeom prst="donut">
              <a:avLst>
                <a:gd name="adj" fmla="val 26011"/>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9" name="Circle: Hollow 18">
              <a:extLst>
                <a:ext uri="{FF2B5EF4-FFF2-40B4-BE49-F238E27FC236}">
                  <a16:creationId xmlns:a16="http://schemas.microsoft.com/office/drawing/2014/main" id="{7EFC9E61-618B-4B62-8F52-5AD1EF41D44D}"/>
                </a:ext>
              </a:extLst>
            </p:cNvPr>
            <p:cNvSpPr/>
            <p:nvPr/>
          </p:nvSpPr>
          <p:spPr>
            <a:xfrm rot="5400000">
              <a:off x="11403050" y="4139397"/>
              <a:ext cx="352722" cy="352722"/>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0" name="Circle: Hollow 19">
              <a:extLst>
                <a:ext uri="{FF2B5EF4-FFF2-40B4-BE49-F238E27FC236}">
                  <a16:creationId xmlns:a16="http://schemas.microsoft.com/office/drawing/2014/main" id="{3263E4D0-BFDC-4C22-B5D0-D37E5DB03762}"/>
                </a:ext>
              </a:extLst>
            </p:cNvPr>
            <p:cNvSpPr/>
            <p:nvPr/>
          </p:nvSpPr>
          <p:spPr>
            <a:xfrm rot="5400000">
              <a:off x="11324802" y="3239812"/>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1" name="Circle: Hollow 20">
              <a:extLst>
                <a:ext uri="{FF2B5EF4-FFF2-40B4-BE49-F238E27FC236}">
                  <a16:creationId xmlns:a16="http://schemas.microsoft.com/office/drawing/2014/main" id="{51A910BC-0220-41EB-B0ED-F0D52C6872C0}"/>
                </a:ext>
              </a:extLst>
            </p:cNvPr>
            <p:cNvSpPr/>
            <p:nvPr/>
          </p:nvSpPr>
          <p:spPr>
            <a:xfrm rot="5400000">
              <a:off x="10058686" y="2793913"/>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2" name="Circle: Hollow 21">
              <a:extLst>
                <a:ext uri="{FF2B5EF4-FFF2-40B4-BE49-F238E27FC236}">
                  <a16:creationId xmlns:a16="http://schemas.microsoft.com/office/drawing/2014/main" id="{D9427784-4541-4255-8648-A16650ED2DDA}"/>
                </a:ext>
              </a:extLst>
            </p:cNvPr>
            <p:cNvSpPr/>
            <p:nvPr/>
          </p:nvSpPr>
          <p:spPr>
            <a:xfrm rot="5400000">
              <a:off x="11686776" y="3726643"/>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3" name="Circle: Hollow 22">
              <a:extLst>
                <a:ext uri="{FF2B5EF4-FFF2-40B4-BE49-F238E27FC236}">
                  <a16:creationId xmlns:a16="http://schemas.microsoft.com/office/drawing/2014/main" id="{463A6B59-7EEF-4DBE-8085-DB7F7D7E29A7}"/>
                </a:ext>
              </a:extLst>
            </p:cNvPr>
            <p:cNvSpPr/>
            <p:nvPr/>
          </p:nvSpPr>
          <p:spPr>
            <a:xfrm rot="5400000">
              <a:off x="11637278" y="5370163"/>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4" name="Circle: Hollow 23">
              <a:extLst>
                <a:ext uri="{FF2B5EF4-FFF2-40B4-BE49-F238E27FC236}">
                  <a16:creationId xmlns:a16="http://schemas.microsoft.com/office/drawing/2014/main" id="{FCCBFF77-4EAE-40D3-869B-D5D0B248BDC8}"/>
                </a:ext>
              </a:extLst>
            </p:cNvPr>
            <p:cNvSpPr/>
            <p:nvPr/>
          </p:nvSpPr>
          <p:spPr>
            <a:xfrm rot="5400000">
              <a:off x="10607189" y="3797637"/>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5" name="Circle: Hollow 24">
              <a:extLst>
                <a:ext uri="{FF2B5EF4-FFF2-40B4-BE49-F238E27FC236}">
                  <a16:creationId xmlns:a16="http://schemas.microsoft.com/office/drawing/2014/main" id="{AD223B1B-B47D-46D9-B442-8CA82405B7FC}"/>
                </a:ext>
              </a:extLst>
            </p:cNvPr>
            <p:cNvSpPr/>
            <p:nvPr/>
          </p:nvSpPr>
          <p:spPr>
            <a:xfrm rot="5400000">
              <a:off x="10712925" y="5921390"/>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6" name="Circle: Hollow 25">
              <a:extLst>
                <a:ext uri="{FF2B5EF4-FFF2-40B4-BE49-F238E27FC236}">
                  <a16:creationId xmlns:a16="http://schemas.microsoft.com/office/drawing/2014/main" id="{9D25F00B-D48E-4587-8EA5-CE5CFA0A5C2B}"/>
                </a:ext>
              </a:extLst>
            </p:cNvPr>
            <p:cNvSpPr/>
            <p:nvPr/>
          </p:nvSpPr>
          <p:spPr>
            <a:xfrm rot="5400000">
              <a:off x="9657783" y="4668541"/>
              <a:ext cx="1045155" cy="1045155"/>
            </a:xfrm>
            <a:prstGeom prst="donut">
              <a:avLst>
                <a:gd name="adj" fmla="val 37636"/>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7" name="Circle: Hollow 26">
              <a:extLst>
                <a:ext uri="{FF2B5EF4-FFF2-40B4-BE49-F238E27FC236}">
                  <a16:creationId xmlns:a16="http://schemas.microsoft.com/office/drawing/2014/main" id="{B396C88A-B36B-452B-9789-13FE210568DB}"/>
                </a:ext>
              </a:extLst>
            </p:cNvPr>
            <p:cNvSpPr/>
            <p:nvPr/>
          </p:nvSpPr>
          <p:spPr>
            <a:xfrm rot="5400000">
              <a:off x="11338474" y="6236976"/>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0" name="Circle: Hollow 29">
              <a:extLst>
                <a:ext uri="{FF2B5EF4-FFF2-40B4-BE49-F238E27FC236}">
                  <a16:creationId xmlns:a16="http://schemas.microsoft.com/office/drawing/2014/main" id="{A66B7218-4B11-4920-9D4C-9C74338F026D}"/>
                </a:ext>
              </a:extLst>
            </p:cNvPr>
            <p:cNvSpPr/>
            <p:nvPr/>
          </p:nvSpPr>
          <p:spPr>
            <a:xfrm rot="5400000">
              <a:off x="11230145" y="4360149"/>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1" name="Oval 30">
              <a:extLst>
                <a:ext uri="{FF2B5EF4-FFF2-40B4-BE49-F238E27FC236}">
                  <a16:creationId xmlns:a16="http://schemas.microsoft.com/office/drawing/2014/main" id="{19147D32-60E0-4E93-A3D9-58F49A848497}"/>
                </a:ext>
              </a:extLst>
            </p:cNvPr>
            <p:cNvSpPr/>
            <p:nvPr/>
          </p:nvSpPr>
          <p:spPr>
            <a:xfrm rot="5400000">
              <a:off x="11661763" y="4802418"/>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0" name="Oval 39">
              <a:extLst>
                <a:ext uri="{FF2B5EF4-FFF2-40B4-BE49-F238E27FC236}">
                  <a16:creationId xmlns:a16="http://schemas.microsoft.com/office/drawing/2014/main" id="{78062DAF-1B39-4562-AED7-58346141D27F}"/>
                </a:ext>
              </a:extLst>
            </p:cNvPr>
            <p:cNvSpPr/>
            <p:nvPr/>
          </p:nvSpPr>
          <p:spPr>
            <a:xfrm rot="5400000">
              <a:off x="11024676" y="3659200"/>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1" name="Oval 40">
              <a:extLst>
                <a:ext uri="{FF2B5EF4-FFF2-40B4-BE49-F238E27FC236}">
                  <a16:creationId xmlns:a16="http://schemas.microsoft.com/office/drawing/2014/main" id="{06B258A2-A92B-469D-9FCB-EFDE3451F027}"/>
                </a:ext>
              </a:extLst>
            </p:cNvPr>
            <p:cNvSpPr/>
            <p:nvPr/>
          </p:nvSpPr>
          <p:spPr>
            <a:xfrm rot="5400000">
              <a:off x="11271284" y="5687763"/>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nvGrpSpPr>
            <p:cNvPr id="50" name="Group 49" descr="Glow Light">
              <a:extLst>
                <a:ext uri="{FF2B5EF4-FFF2-40B4-BE49-F238E27FC236}">
                  <a16:creationId xmlns:a16="http://schemas.microsoft.com/office/drawing/2014/main" id="{BEB92D39-5CA4-45E8-A07F-8738D9713390}"/>
                </a:ext>
              </a:extLst>
            </p:cNvPr>
            <p:cNvGrpSpPr>
              <a:grpSpLocks noChangeAspect="1"/>
            </p:cNvGrpSpPr>
            <p:nvPr/>
          </p:nvGrpSpPr>
          <p:grpSpPr>
            <a:xfrm rot="5220000">
              <a:off x="11856464" y="1764534"/>
              <a:ext cx="184939" cy="184939"/>
              <a:chOff x="5994457" y="3309752"/>
              <a:chExt cx="2933700" cy="2933700"/>
            </a:xfrm>
          </p:grpSpPr>
          <p:sp>
            <p:nvSpPr>
              <p:cNvPr id="104" name="Oval 103">
                <a:extLst>
                  <a:ext uri="{FF2B5EF4-FFF2-40B4-BE49-F238E27FC236}">
                    <a16:creationId xmlns:a16="http://schemas.microsoft.com/office/drawing/2014/main" id="{4D4C559A-14E0-4427-9E8F-01F921FD052E}"/>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5" name="Oval 104">
                <a:extLst>
                  <a:ext uri="{FF2B5EF4-FFF2-40B4-BE49-F238E27FC236}">
                    <a16:creationId xmlns:a16="http://schemas.microsoft.com/office/drawing/2014/main" id="{485EE5E0-7E94-4697-A5BE-C909E1A81BD1}"/>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1" name="Group 50" descr="Glow Light">
              <a:extLst>
                <a:ext uri="{FF2B5EF4-FFF2-40B4-BE49-F238E27FC236}">
                  <a16:creationId xmlns:a16="http://schemas.microsoft.com/office/drawing/2014/main" id="{BAC49E4C-CEB6-4529-88F9-6627D488F24B}"/>
                </a:ext>
              </a:extLst>
            </p:cNvPr>
            <p:cNvGrpSpPr>
              <a:grpSpLocks noChangeAspect="1"/>
            </p:cNvGrpSpPr>
            <p:nvPr/>
          </p:nvGrpSpPr>
          <p:grpSpPr>
            <a:xfrm rot="5220000">
              <a:off x="11484355" y="2955085"/>
              <a:ext cx="184939" cy="184939"/>
              <a:chOff x="5994457" y="3309752"/>
              <a:chExt cx="2933700" cy="2933700"/>
            </a:xfrm>
          </p:grpSpPr>
          <p:sp>
            <p:nvSpPr>
              <p:cNvPr id="102" name="Oval 101">
                <a:extLst>
                  <a:ext uri="{FF2B5EF4-FFF2-40B4-BE49-F238E27FC236}">
                    <a16:creationId xmlns:a16="http://schemas.microsoft.com/office/drawing/2014/main" id="{7AD4140C-2CC8-403E-929B-69E6672A7CC0}"/>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3" name="Oval 102">
                <a:extLst>
                  <a:ext uri="{FF2B5EF4-FFF2-40B4-BE49-F238E27FC236}">
                    <a16:creationId xmlns:a16="http://schemas.microsoft.com/office/drawing/2014/main" id="{167E604D-D5A9-4952-A59F-2E67BC675A14}"/>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2" name="Group 51" descr="Glow Light">
              <a:extLst>
                <a:ext uri="{FF2B5EF4-FFF2-40B4-BE49-F238E27FC236}">
                  <a16:creationId xmlns:a16="http://schemas.microsoft.com/office/drawing/2014/main" id="{7838236C-42C8-4F94-AC62-B4AE110D4087}"/>
                </a:ext>
              </a:extLst>
            </p:cNvPr>
            <p:cNvGrpSpPr>
              <a:grpSpLocks noChangeAspect="1"/>
            </p:cNvGrpSpPr>
            <p:nvPr/>
          </p:nvGrpSpPr>
          <p:grpSpPr>
            <a:xfrm rot="5220000">
              <a:off x="10970990" y="4346184"/>
              <a:ext cx="184939" cy="184939"/>
              <a:chOff x="5994457" y="3309752"/>
              <a:chExt cx="2933700" cy="2933700"/>
            </a:xfrm>
          </p:grpSpPr>
          <p:sp>
            <p:nvSpPr>
              <p:cNvPr id="100" name="Oval 99">
                <a:extLst>
                  <a:ext uri="{FF2B5EF4-FFF2-40B4-BE49-F238E27FC236}">
                    <a16:creationId xmlns:a16="http://schemas.microsoft.com/office/drawing/2014/main" id="{2AF34199-A1C5-4227-948C-290234EABC99}"/>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1" name="Oval 100">
                <a:extLst>
                  <a:ext uri="{FF2B5EF4-FFF2-40B4-BE49-F238E27FC236}">
                    <a16:creationId xmlns:a16="http://schemas.microsoft.com/office/drawing/2014/main" id="{CCFB6D43-C7DA-489C-9740-0702C85B476F}"/>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3" name="Group 52" descr="Glow Light">
              <a:extLst>
                <a:ext uri="{FF2B5EF4-FFF2-40B4-BE49-F238E27FC236}">
                  <a16:creationId xmlns:a16="http://schemas.microsoft.com/office/drawing/2014/main" id="{303D63A2-FEE7-495F-881C-7028FDC096AE}"/>
                </a:ext>
              </a:extLst>
            </p:cNvPr>
            <p:cNvGrpSpPr>
              <a:grpSpLocks noChangeAspect="1"/>
            </p:cNvGrpSpPr>
            <p:nvPr/>
          </p:nvGrpSpPr>
          <p:grpSpPr>
            <a:xfrm rot="5220000">
              <a:off x="11889644" y="5136823"/>
              <a:ext cx="184939" cy="184939"/>
              <a:chOff x="5994457" y="3309752"/>
              <a:chExt cx="2933700" cy="2933700"/>
            </a:xfrm>
          </p:grpSpPr>
          <p:sp>
            <p:nvSpPr>
              <p:cNvPr id="98" name="Oval 97">
                <a:extLst>
                  <a:ext uri="{FF2B5EF4-FFF2-40B4-BE49-F238E27FC236}">
                    <a16:creationId xmlns:a16="http://schemas.microsoft.com/office/drawing/2014/main" id="{73B0285C-0566-46B3-B613-D822060D9251}"/>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9" name="Oval 98">
                <a:extLst>
                  <a:ext uri="{FF2B5EF4-FFF2-40B4-BE49-F238E27FC236}">
                    <a16:creationId xmlns:a16="http://schemas.microsoft.com/office/drawing/2014/main" id="{750FF39F-F8D3-4758-8798-998A73A5FBB3}"/>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63" name="Circle: Hollow 62">
              <a:extLst>
                <a:ext uri="{FF2B5EF4-FFF2-40B4-BE49-F238E27FC236}">
                  <a16:creationId xmlns:a16="http://schemas.microsoft.com/office/drawing/2014/main" id="{A4FA9C58-CEBC-4357-8941-C1E6F057EB59}"/>
                </a:ext>
              </a:extLst>
            </p:cNvPr>
            <p:cNvSpPr/>
            <p:nvPr/>
          </p:nvSpPr>
          <p:spPr>
            <a:xfrm rot="5400000">
              <a:off x="11678554" y="5779480"/>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65" name="Oval 64">
              <a:extLst>
                <a:ext uri="{FF2B5EF4-FFF2-40B4-BE49-F238E27FC236}">
                  <a16:creationId xmlns:a16="http://schemas.microsoft.com/office/drawing/2014/main" id="{64E0AD60-4448-4FB8-842F-6AE0025834CF}"/>
                </a:ext>
              </a:extLst>
            </p:cNvPr>
            <p:cNvSpPr>
              <a:spLocks noChangeAspect="1"/>
            </p:cNvSpPr>
            <p:nvPr/>
          </p:nvSpPr>
          <p:spPr>
            <a:xfrm rot="5400000">
              <a:off x="12063530" y="70179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6" name="Oval 65">
              <a:extLst>
                <a:ext uri="{FF2B5EF4-FFF2-40B4-BE49-F238E27FC236}">
                  <a16:creationId xmlns:a16="http://schemas.microsoft.com/office/drawing/2014/main" id="{3956D8F9-A036-43AB-92AE-3AFEB561108D}"/>
                </a:ext>
              </a:extLst>
            </p:cNvPr>
            <p:cNvSpPr>
              <a:spLocks noChangeAspect="1"/>
            </p:cNvSpPr>
            <p:nvPr/>
          </p:nvSpPr>
          <p:spPr>
            <a:xfrm rot="5400000">
              <a:off x="11861003" y="143182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7" name="Oval 66">
              <a:extLst>
                <a:ext uri="{FF2B5EF4-FFF2-40B4-BE49-F238E27FC236}">
                  <a16:creationId xmlns:a16="http://schemas.microsoft.com/office/drawing/2014/main" id="{AE34B283-3B48-466F-8A98-0B721A4E7661}"/>
                </a:ext>
              </a:extLst>
            </p:cNvPr>
            <p:cNvSpPr>
              <a:spLocks noChangeAspect="1"/>
            </p:cNvSpPr>
            <p:nvPr/>
          </p:nvSpPr>
          <p:spPr>
            <a:xfrm rot="5400000">
              <a:off x="12073308" y="2554627"/>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8" name="Oval 67">
              <a:extLst>
                <a:ext uri="{FF2B5EF4-FFF2-40B4-BE49-F238E27FC236}">
                  <a16:creationId xmlns:a16="http://schemas.microsoft.com/office/drawing/2014/main" id="{BAA1264D-42ED-4258-9FAE-069F2953C107}"/>
                </a:ext>
              </a:extLst>
            </p:cNvPr>
            <p:cNvSpPr>
              <a:spLocks noChangeAspect="1"/>
            </p:cNvSpPr>
            <p:nvPr/>
          </p:nvSpPr>
          <p:spPr>
            <a:xfrm rot="5400000">
              <a:off x="11883008" y="2562122"/>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9" name="Oval 68">
              <a:extLst>
                <a:ext uri="{FF2B5EF4-FFF2-40B4-BE49-F238E27FC236}">
                  <a16:creationId xmlns:a16="http://schemas.microsoft.com/office/drawing/2014/main" id="{892FD2DF-F710-431B-A923-689DDE60BB17}"/>
                </a:ext>
              </a:extLst>
            </p:cNvPr>
            <p:cNvSpPr>
              <a:spLocks noChangeAspect="1"/>
            </p:cNvSpPr>
            <p:nvPr/>
          </p:nvSpPr>
          <p:spPr>
            <a:xfrm rot="5400000">
              <a:off x="12016320" y="4680405"/>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0" name="Oval 69">
              <a:extLst>
                <a:ext uri="{FF2B5EF4-FFF2-40B4-BE49-F238E27FC236}">
                  <a16:creationId xmlns:a16="http://schemas.microsoft.com/office/drawing/2014/main" id="{36C84EAA-63DA-4B5B-A657-79F6CB496521}"/>
                </a:ext>
              </a:extLst>
            </p:cNvPr>
            <p:cNvSpPr>
              <a:spLocks noChangeAspect="1"/>
            </p:cNvSpPr>
            <p:nvPr/>
          </p:nvSpPr>
          <p:spPr>
            <a:xfrm rot="5400000">
              <a:off x="12084757" y="5709169"/>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1" name="Oval 70">
              <a:extLst>
                <a:ext uri="{FF2B5EF4-FFF2-40B4-BE49-F238E27FC236}">
                  <a16:creationId xmlns:a16="http://schemas.microsoft.com/office/drawing/2014/main" id="{7E92F13A-FEA6-425F-AE15-6AE0B8E8179D}"/>
                </a:ext>
              </a:extLst>
            </p:cNvPr>
            <p:cNvSpPr>
              <a:spLocks noChangeAspect="1"/>
            </p:cNvSpPr>
            <p:nvPr/>
          </p:nvSpPr>
          <p:spPr>
            <a:xfrm rot="5400000">
              <a:off x="11940393" y="633491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2" name="Oval 71">
              <a:extLst>
                <a:ext uri="{FF2B5EF4-FFF2-40B4-BE49-F238E27FC236}">
                  <a16:creationId xmlns:a16="http://schemas.microsoft.com/office/drawing/2014/main" id="{82665872-DAF5-48B3-99F3-3111E98B9A45}"/>
                </a:ext>
              </a:extLst>
            </p:cNvPr>
            <p:cNvSpPr>
              <a:spLocks noChangeAspect="1"/>
            </p:cNvSpPr>
            <p:nvPr/>
          </p:nvSpPr>
          <p:spPr>
            <a:xfrm rot="5400000">
              <a:off x="12078209" y="670571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9" name="Oval 78">
              <a:extLst>
                <a:ext uri="{FF2B5EF4-FFF2-40B4-BE49-F238E27FC236}">
                  <a16:creationId xmlns:a16="http://schemas.microsoft.com/office/drawing/2014/main" id="{AAEF14A7-7F9E-4674-B6EA-249C2BC6189F}"/>
                </a:ext>
              </a:extLst>
            </p:cNvPr>
            <p:cNvSpPr>
              <a:spLocks noChangeAspect="1"/>
            </p:cNvSpPr>
            <p:nvPr/>
          </p:nvSpPr>
          <p:spPr>
            <a:xfrm rot="5400000">
              <a:off x="11386321" y="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4" name="Picture Placeholder 3">
            <a:extLst>
              <a:ext uri="{FF2B5EF4-FFF2-40B4-BE49-F238E27FC236}">
                <a16:creationId xmlns:a16="http://schemas.microsoft.com/office/drawing/2014/main" id="{11EA9D95-3F5B-4091-827F-87F01A6F9079}"/>
              </a:ext>
            </a:extLst>
          </p:cNvPr>
          <p:cNvSpPr>
            <a:spLocks noGrp="1"/>
          </p:cNvSpPr>
          <p:nvPr>
            <p:ph type="pic" sz="quarter" idx="10" hasCustomPrompt="1"/>
          </p:nvPr>
        </p:nvSpPr>
        <p:spPr>
          <a:xfrm>
            <a:off x="0" y="0"/>
            <a:ext cx="12192000" cy="6851650"/>
          </a:xfrm>
        </p:spPr>
        <p:txBody>
          <a:bodyPr anchor="ctr">
            <a:normAutofit/>
          </a:bodyPr>
          <a:lstStyle>
            <a:lvl1pPr marL="0" indent="0" algn="ctr">
              <a:buNone/>
              <a:defRPr sz="1600"/>
            </a:lvl1pPr>
          </a:lstStyle>
          <a:p>
            <a:r>
              <a:rPr lang="en-US" noProof="0" dirty="0"/>
              <a:t>Drag and Drop or Insert Your Picture</a:t>
            </a:r>
          </a:p>
        </p:txBody>
      </p:sp>
      <p:sp>
        <p:nvSpPr>
          <p:cNvPr id="2" name="Title 1">
            <a:extLst>
              <a:ext uri="{FF2B5EF4-FFF2-40B4-BE49-F238E27FC236}">
                <a16:creationId xmlns:a16="http://schemas.microsoft.com/office/drawing/2014/main" id="{6304E8D1-AFA6-4EE7-8B23-86B5C4A416C1}"/>
              </a:ext>
            </a:extLst>
          </p:cNvPr>
          <p:cNvSpPr>
            <a:spLocks noGrp="1"/>
          </p:cNvSpPr>
          <p:nvPr>
            <p:ph type="title" hasCustomPrompt="1"/>
          </p:nvPr>
        </p:nvSpPr>
        <p:spPr>
          <a:xfrm rot="-180000">
            <a:off x="6014970" y="3579816"/>
            <a:ext cx="5347784" cy="2416374"/>
          </a:xfrm>
        </p:spPr>
        <p:txBody>
          <a:bodyPr anchor="b"/>
          <a:lstStyle>
            <a:lvl1pPr algn="r">
              <a:defRPr>
                <a:gradFill>
                  <a:gsLst>
                    <a:gs pos="0">
                      <a:schemeClr val="tx1"/>
                    </a:gs>
                    <a:gs pos="100000">
                      <a:schemeClr val="accent1"/>
                    </a:gs>
                  </a:gsLst>
                  <a:lin ang="5400000" scaled="0"/>
                </a:gradFill>
              </a:defRPr>
            </a:lvl1pPr>
          </a:lstStyle>
          <a:p>
            <a:r>
              <a:rPr lang="en-US" noProof="0"/>
              <a:t>Slide Title</a:t>
            </a:r>
          </a:p>
        </p:txBody>
      </p:sp>
    </p:spTree>
    <p:extLst>
      <p:ext uri="{BB962C8B-B14F-4D97-AF65-F5344CB8AC3E}">
        <p14:creationId xmlns:p14="http://schemas.microsoft.com/office/powerpoint/2010/main" val="125398205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hree Images">
    <p:bg>
      <p:bgPr>
        <a:gradFill>
          <a:gsLst>
            <a:gs pos="100000">
              <a:srgbClr val="232939"/>
            </a:gs>
            <a:gs pos="0">
              <a:schemeClr val="tx1">
                <a:lumMod val="95000"/>
                <a:lumOff val="5000"/>
              </a:schemeClr>
            </a:gs>
          </a:gsLst>
          <a:lin ang="5220000" scaled="0"/>
        </a:gradFill>
        <a:effectLst/>
      </p:bgPr>
    </p:bg>
    <p:spTree>
      <p:nvGrpSpPr>
        <p:cNvPr id="1" name=""/>
        <p:cNvGrpSpPr/>
        <p:nvPr/>
      </p:nvGrpSpPr>
      <p:grpSpPr>
        <a:xfrm>
          <a:off x="0" y="0"/>
          <a:ext cx="0" cy="0"/>
          <a:chOff x="0" y="0"/>
          <a:chExt cx="0" cy="0"/>
        </a:xfrm>
      </p:grpSpPr>
      <p:grpSp>
        <p:nvGrpSpPr>
          <p:cNvPr id="10" name="Group 9" descr="Sparkles Top">
            <a:extLst>
              <a:ext uri="{FF2B5EF4-FFF2-40B4-BE49-F238E27FC236}">
                <a16:creationId xmlns:a16="http://schemas.microsoft.com/office/drawing/2014/main" id="{836D5C16-9550-47AD-8F49-FE66AE504429}"/>
              </a:ext>
            </a:extLst>
          </p:cNvPr>
          <p:cNvGrpSpPr/>
          <p:nvPr userDrawn="1"/>
        </p:nvGrpSpPr>
        <p:grpSpPr>
          <a:xfrm>
            <a:off x="43745" y="-55205"/>
            <a:ext cx="12117660" cy="2534216"/>
            <a:chOff x="43745" y="-55205"/>
            <a:chExt cx="12117660" cy="2534216"/>
          </a:xfrm>
        </p:grpSpPr>
        <p:sp>
          <p:nvSpPr>
            <p:cNvPr id="11" name="Circle: Hollow 10">
              <a:extLst>
                <a:ext uri="{FF2B5EF4-FFF2-40B4-BE49-F238E27FC236}">
                  <a16:creationId xmlns:a16="http://schemas.microsoft.com/office/drawing/2014/main" id="{F6C6C246-909E-4274-965A-329EB0B3EF30}"/>
                </a:ext>
              </a:extLst>
            </p:cNvPr>
            <p:cNvSpPr/>
            <p:nvPr/>
          </p:nvSpPr>
          <p:spPr>
            <a:xfrm>
              <a:off x="809223" y="660629"/>
              <a:ext cx="310114" cy="31011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2" name="Circle: Hollow 11">
              <a:extLst>
                <a:ext uri="{FF2B5EF4-FFF2-40B4-BE49-F238E27FC236}">
                  <a16:creationId xmlns:a16="http://schemas.microsoft.com/office/drawing/2014/main" id="{4F9D3504-AAED-4BBD-A38F-3BAC27C39C47}"/>
                </a:ext>
              </a:extLst>
            </p:cNvPr>
            <p:cNvSpPr/>
            <p:nvPr/>
          </p:nvSpPr>
          <p:spPr>
            <a:xfrm>
              <a:off x="1125914" y="333199"/>
              <a:ext cx="436185" cy="43618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3" name="Circle: Hollow 12">
              <a:extLst>
                <a:ext uri="{FF2B5EF4-FFF2-40B4-BE49-F238E27FC236}">
                  <a16:creationId xmlns:a16="http://schemas.microsoft.com/office/drawing/2014/main" id="{C01C36EC-F7DF-4D62-A56C-CDABFC02C05C}"/>
                </a:ext>
              </a:extLst>
            </p:cNvPr>
            <p:cNvSpPr/>
            <p:nvPr/>
          </p:nvSpPr>
          <p:spPr>
            <a:xfrm>
              <a:off x="1678364" y="886186"/>
              <a:ext cx="436185" cy="436185"/>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4" name="Circle: Hollow 13">
              <a:extLst>
                <a:ext uri="{FF2B5EF4-FFF2-40B4-BE49-F238E27FC236}">
                  <a16:creationId xmlns:a16="http://schemas.microsoft.com/office/drawing/2014/main" id="{A30896F2-2F06-436B-BF3B-DFB6743B5A18}"/>
                </a:ext>
              </a:extLst>
            </p:cNvPr>
            <p:cNvSpPr/>
            <p:nvPr/>
          </p:nvSpPr>
          <p:spPr>
            <a:xfrm>
              <a:off x="1215567" y="1142985"/>
              <a:ext cx="92220" cy="92220"/>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5" name="Circle: Hollow 14">
              <a:extLst>
                <a:ext uri="{FF2B5EF4-FFF2-40B4-BE49-F238E27FC236}">
                  <a16:creationId xmlns:a16="http://schemas.microsoft.com/office/drawing/2014/main" id="{191BF932-C10E-4600-A0D0-E8BEA4A3E4B6}"/>
                </a:ext>
              </a:extLst>
            </p:cNvPr>
            <p:cNvSpPr/>
            <p:nvPr/>
          </p:nvSpPr>
          <p:spPr>
            <a:xfrm>
              <a:off x="2233749" y="309992"/>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6" name="Circle: Hollow 15">
              <a:extLst>
                <a:ext uri="{FF2B5EF4-FFF2-40B4-BE49-F238E27FC236}">
                  <a16:creationId xmlns:a16="http://schemas.microsoft.com/office/drawing/2014/main" id="{D4939365-6235-4B22-A60A-6D4D96F063ED}"/>
                </a:ext>
              </a:extLst>
            </p:cNvPr>
            <p:cNvSpPr/>
            <p:nvPr/>
          </p:nvSpPr>
          <p:spPr>
            <a:xfrm>
              <a:off x="1513348" y="1876589"/>
              <a:ext cx="174176" cy="174176"/>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7" name="Oval 16">
              <a:extLst>
                <a:ext uri="{FF2B5EF4-FFF2-40B4-BE49-F238E27FC236}">
                  <a16:creationId xmlns:a16="http://schemas.microsoft.com/office/drawing/2014/main" id="{2F4F3357-F3CF-451A-B928-451576AC33E4}"/>
                </a:ext>
              </a:extLst>
            </p:cNvPr>
            <p:cNvSpPr/>
            <p:nvPr/>
          </p:nvSpPr>
          <p:spPr>
            <a:xfrm>
              <a:off x="1870075" y="511175"/>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nvGrpSpPr>
            <p:cNvPr id="18" name="Group 17" descr="Glow Light">
              <a:extLst>
                <a:ext uri="{FF2B5EF4-FFF2-40B4-BE49-F238E27FC236}">
                  <a16:creationId xmlns:a16="http://schemas.microsoft.com/office/drawing/2014/main" id="{D32B275B-B23E-4577-80D5-AFBCEC88EE8F}"/>
                </a:ext>
              </a:extLst>
            </p:cNvPr>
            <p:cNvGrpSpPr>
              <a:grpSpLocks noChangeAspect="1"/>
            </p:cNvGrpSpPr>
            <p:nvPr/>
          </p:nvGrpSpPr>
          <p:grpSpPr>
            <a:xfrm rot="-180000">
              <a:off x="2038715" y="664767"/>
              <a:ext cx="184939" cy="184939"/>
              <a:chOff x="5994457" y="3309752"/>
              <a:chExt cx="2933700" cy="2933700"/>
            </a:xfrm>
          </p:grpSpPr>
          <p:sp>
            <p:nvSpPr>
              <p:cNvPr id="110" name="Oval 109">
                <a:extLst>
                  <a:ext uri="{FF2B5EF4-FFF2-40B4-BE49-F238E27FC236}">
                    <a16:creationId xmlns:a16="http://schemas.microsoft.com/office/drawing/2014/main" id="{671E840D-1520-4DE3-B069-1708A2CB1488}"/>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11" name="Oval 110">
                <a:extLst>
                  <a:ext uri="{FF2B5EF4-FFF2-40B4-BE49-F238E27FC236}">
                    <a16:creationId xmlns:a16="http://schemas.microsoft.com/office/drawing/2014/main" id="{9C79033A-94FD-4014-A215-80C4A8D240FE}"/>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19" name="Group 18" descr="Glow Light">
              <a:extLst>
                <a:ext uri="{FF2B5EF4-FFF2-40B4-BE49-F238E27FC236}">
                  <a16:creationId xmlns:a16="http://schemas.microsoft.com/office/drawing/2014/main" id="{D1E48C29-D539-4E22-8517-F4D88044FFCA}"/>
                </a:ext>
              </a:extLst>
            </p:cNvPr>
            <p:cNvGrpSpPr>
              <a:grpSpLocks noChangeAspect="1"/>
            </p:cNvGrpSpPr>
            <p:nvPr/>
          </p:nvGrpSpPr>
          <p:grpSpPr>
            <a:xfrm rot="-180000">
              <a:off x="797250" y="429683"/>
              <a:ext cx="184939" cy="184939"/>
              <a:chOff x="5994457" y="3309752"/>
              <a:chExt cx="2933700" cy="2933700"/>
            </a:xfrm>
          </p:grpSpPr>
          <p:sp>
            <p:nvSpPr>
              <p:cNvPr id="108" name="Oval 107">
                <a:extLst>
                  <a:ext uri="{FF2B5EF4-FFF2-40B4-BE49-F238E27FC236}">
                    <a16:creationId xmlns:a16="http://schemas.microsoft.com/office/drawing/2014/main" id="{5471477F-E07E-4642-B653-8FF3B7FFD389}"/>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9" name="Oval 108">
                <a:extLst>
                  <a:ext uri="{FF2B5EF4-FFF2-40B4-BE49-F238E27FC236}">
                    <a16:creationId xmlns:a16="http://schemas.microsoft.com/office/drawing/2014/main" id="{1EFDD83F-696D-4D05-AE98-DD9E5053E8B8}"/>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20" name="Circle: Hollow 19">
              <a:extLst>
                <a:ext uri="{FF2B5EF4-FFF2-40B4-BE49-F238E27FC236}">
                  <a16:creationId xmlns:a16="http://schemas.microsoft.com/office/drawing/2014/main" id="{C3F33867-B70E-4CE2-8DD6-CB31CC78071A}"/>
                </a:ext>
              </a:extLst>
            </p:cNvPr>
            <p:cNvSpPr/>
            <p:nvPr/>
          </p:nvSpPr>
          <p:spPr>
            <a:xfrm>
              <a:off x="49998" y="37264"/>
              <a:ext cx="719972" cy="719972"/>
            </a:xfrm>
            <a:prstGeom prst="donut">
              <a:avLst>
                <a:gd name="adj" fmla="val 26011"/>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1" name="Circle: Hollow 20">
              <a:extLst>
                <a:ext uri="{FF2B5EF4-FFF2-40B4-BE49-F238E27FC236}">
                  <a16:creationId xmlns:a16="http://schemas.microsoft.com/office/drawing/2014/main" id="{1176DF06-4ECB-4F8C-9479-361488DA60F4}"/>
                </a:ext>
              </a:extLst>
            </p:cNvPr>
            <p:cNvSpPr/>
            <p:nvPr/>
          </p:nvSpPr>
          <p:spPr>
            <a:xfrm>
              <a:off x="4183142" y="381022"/>
              <a:ext cx="352722" cy="352722"/>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2" name="Circle: Hollow 21">
              <a:extLst>
                <a:ext uri="{FF2B5EF4-FFF2-40B4-BE49-F238E27FC236}">
                  <a16:creationId xmlns:a16="http://schemas.microsoft.com/office/drawing/2014/main" id="{1623B06F-C071-4938-8B6D-DFF18F9B2206}"/>
                </a:ext>
              </a:extLst>
            </p:cNvPr>
            <p:cNvSpPr/>
            <p:nvPr/>
          </p:nvSpPr>
          <p:spPr>
            <a:xfrm>
              <a:off x="3283557" y="479357"/>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3" name="Circle: Hollow 22">
              <a:extLst>
                <a:ext uri="{FF2B5EF4-FFF2-40B4-BE49-F238E27FC236}">
                  <a16:creationId xmlns:a16="http://schemas.microsoft.com/office/drawing/2014/main" id="{D26E3BBC-2F19-433E-BD7C-83D9EE1CDE5F}"/>
                </a:ext>
              </a:extLst>
            </p:cNvPr>
            <p:cNvSpPr/>
            <p:nvPr/>
          </p:nvSpPr>
          <p:spPr>
            <a:xfrm>
              <a:off x="2837658" y="1565732"/>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4" name="Circle: Hollow 23">
              <a:extLst>
                <a:ext uri="{FF2B5EF4-FFF2-40B4-BE49-F238E27FC236}">
                  <a16:creationId xmlns:a16="http://schemas.microsoft.com/office/drawing/2014/main" id="{AD1C7158-1687-4C77-A0B2-2CFFBA9AF0A4}"/>
                </a:ext>
              </a:extLst>
            </p:cNvPr>
            <p:cNvSpPr/>
            <p:nvPr/>
          </p:nvSpPr>
          <p:spPr>
            <a:xfrm>
              <a:off x="3770388" y="37264"/>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5" name="Circle: Hollow 24">
              <a:extLst>
                <a:ext uri="{FF2B5EF4-FFF2-40B4-BE49-F238E27FC236}">
                  <a16:creationId xmlns:a16="http://schemas.microsoft.com/office/drawing/2014/main" id="{8C09BD45-C7D3-4455-9D48-421D0ED806F3}"/>
                </a:ext>
              </a:extLst>
            </p:cNvPr>
            <p:cNvSpPr/>
            <p:nvPr/>
          </p:nvSpPr>
          <p:spPr>
            <a:xfrm>
              <a:off x="5413908" y="166881"/>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6" name="Circle: Hollow 25">
              <a:extLst>
                <a:ext uri="{FF2B5EF4-FFF2-40B4-BE49-F238E27FC236}">
                  <a16:creationId xmlns:a16="http://schemas.microsoft.com/office/drawing/2014/main" id="{D88F1368-2549-4153-80D6-DBCD6B2D97E4}"/>
                </a:ext>
              </a:extLst>
            </p:cNvPr>
            <p:cNvSpPr/>
            <p:nvPr/>
          </p:nvSpPr>
          <p:spPr>
            <a:xfrm>
              <a:off x="3841382" y="1017229"/>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7" name="Circle: Hollow 26">
              <a:extLst>
                <a:ext uri="{FF2B5EF4-FFF2-40B4-BE49-F238E27FC236}">
                  <a16:creationId xmlns:a16="http://schemas.microsoft.com/office/drawing/2014/main" id="{137E945D-98B2-49D4-833A-2177760D70A5}"/>
                </a:ext>
              </a:extLst>
            </p:cNvPr>
            <p:cNvSpPr/>
            <p:nvPr/>
          </p:nvSpPr>
          <p:spPr>
            <a:xfrm>
              <a:off x="5965135" y="1011115"/>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8" name="Circle: Hollow 27">
              <a:extLst>
                <a:ext uri="{FF2B5EF4-FFF2-40B4-BE49-F238E27FC236}">
                  <a16:creationId xmlns:a16="http://schemas.microsoft.com/office/drawing/2014/main" id="{4A8D07A7-9304-4799-9262-BCC5E2A6983B}"/>
                </a:ext>
              </a:extLst>
            </p:cNvPr>
            <p:cNvSpPr/>
            <p:nvPr/>
          </p:nvSpPr>
          <p:spPr>
            <a:xfrm>
              <a:off x="4712286" y="1433856"/>
              <a:ext cx="1045155" cy="1045155"/>
            </a:xfrm>
            <a:prstGeom prst="donut">
              <a:avLst>
                <a:gd name="adj" fmla="val 37636"/>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9" name="Circle: Hollow 28">
              <a:extLst>
                <a:ext uri="{FF2B5EF4-FFF2-40B4-BE49-F238E27FC236}">
                  <a16:creationId xmlns:a16="http://schemas.microsoft.com/office/drawing/2014/main" id="{799C36B6-F93B-4AD6-BCFF-9A478E3530FC}"/>
                </a:ext>
              </a:extLst>
            </p:cNvPr>
            <p:cNvSpPr/>
            <p:nvPr/>
          </p:nvSpPr>
          <p:spPr>
            <a:xfrm>
              <a:off x="6280721" y="285944"/>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0" name="Circle: Hollow 29">
              <a:extLst>
                <a:ext uri="{FF2B5EF4-FFF2-40B4-BE49-F238E27FC236}">
                  <a16:creationId xmlns:a16="http://schemas.microsoft.com/office/drawing/2014/main" id="{06219481-C934-476B-A9AB-674656050977}"/>
                </a:ext>
              </a:extLst>
            </p:cNvPr>
            <p:cNvSpPr/>
            <p:nvPr/>
          </p:nvSpPr>
          <p:spPr>
            <a:xfrm>
              <a:off x="7330529" y="455309"/>
              <a:ext cx="332635" cy="332635"/>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1" name="Circle: Hollow 30">
              <a:extLst>
                <a:ext uri="{FF2B5EF4-FFF2-40B4-BE49-F238E27FC236}">
                  <a16:creationId xmlns:a16="http://schemas.microsoft.com/office/drawing/2014/main" id="{8054BDB9-6A10-4286-AB0B-17DCB6C8687C}"/>
                </a:ext>
              </a:extLst>
            </p:cNvPr>
            <p:cNvSpPr/>
            <p:nvPr/>
          </p:nvSpPr>
          <p:spPr>
            <a:xfrm>
              <a:off x="7826733" y="37264"/>
              <a:ext cx="512376" cy="512376"/>
            </a:xfrm>
            <a:prstGeom prst="donut">
              <a:avLst>
                <a:gd name="adj" fmla="val 37636"/>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2" name="Circle: Hollow 31">
              <a:extLst>
                <a:ext uri="{FF2B5EF4-FFF2-40B4-BE49-F238E27FC236}">
                  <a16:creationId xmlns:a16="http://schemas.microsoft.com/office/drawing/2014/main" id="{FEC1AFB6-A966-4732-A8E4-AF3CB33346EB}"/>
                </a:ext>
              </a:extLst>
            </p:cNvPr>
            <p:cNvSpPr/>
            <p:nvPr/>
          </p:nvSpPr>
          <p:spPr>
            <a:xfrm>
              <a:off x="4403894" y="732473"/>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3" name="Oval 32">
              <a:extLst>
                <a:ext uri="{FF2B5EF4-FFF2-40B4-BE49-F238E27FC236}">
                  <a16:creationId xmlns:a16="http://schemas.microsoft.com/office/drawing/2014/main" id="{F4CC96CD-2599-4FCA-AF57-6A37294AF2B3}"/>
                </a:ext>
              </a:extLst>
            </p:cNvPr>
            <p:cNvSpPr/>
            <p:nvPr/>
          </p:nvSpPr>
          <p:spPr>
            <a:xfrm>
              <a:off x="4846163" y="397465"/>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34" name="Circle: Hollow 33">
              <a:extLst>
                <a:ext uri="{FF2B5EF4-FFF2-40B4-BE49-F238E27FC236}">
                  <a16:creationId xmlns:a16="http://schemas.microsoft.com/office/drawing/2014/main" id="{6EE8D9F0-A76A-4932-AC43-CB5110E47196}"/>
                </a:ext>
              </a:extLst>
            </p:cNvPr>
            <p:cNvSpPr/>
            <p:nvPr/>
          </p:nvSpPr>
          <p:spPr>
            <a:xfrm>
              <a:off x="8617098" y="1035703"/>
              <a:ext cx="677141" cy="677141"/>
            </a:xfrm>
            <a:prstGeom prst="donut">
              <a:avLst>
                <a:gd name="adj" fmla="val 30113"/>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5" name="Circle: Hollow 34">
              <a:extLst>
                <a:ext uri="{FF2B5EF4-FFF2-40B4-BE49-F238E27FC236}">
                  <a16:creationId xmlns:a16="http://schemas.microsoft.com/office/drawing/2014/main" id="{D8815C16-A46F-4B9E-A81B-BE1FE184C8F8}"/>
                </a:ext>
              </a:extLst>
            </p:cNvPr>
            <p:cNvSpPr/>
            <p:nvPr/>
          </p:nvSpPr>
          <p:spPr>
            <a:xfrm>
              <a:off x="10838049" y="331418"/>
              <a:ext cx="817385" cy="817385"/>
            </a:xfrm>
            <a:prstGeom prst="donut">
              <a:avLst>
                <a:gd name="adj" fmla="val 36896"/>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6" name="Circle: Hollow 35">
              <a:extLst>
                <a:ext uri="{FF2B5EF4-FFF2-40B4-BE49-F238E27FC236}">
                  <a16:creationId xmlns:a16="http://schemas.microsoft.com/office/drawing/2014/main" id="{7C98BB16-692C-4EAF-8301-9A7615E5A96F}"/>
                </a:ext>
              </a:extLst>
            </p:cNvPr>
            <p:cNvSpPr/>
            <p:nvPr/>
          </p:nvSpPr>
          <p:spPr>
            <a:xfrm>
              <a:off x="7844878" y="897901"/>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7" name="Circle: Hollow 36">
              <a:extLst>
                <a:ext uri="{FF2B5EF4-FFF2-40B4-BE49-F238E27FC236}">
                  <a16:creationId xmlns:a16="http://schemas.microsoft.com/office/drawing/2014/main" id="{2BE244F3-3AF1-4DB2-8B19-55E8A8E35C44}"/>
                </a:ext>
              </a:extLst>
            </p:cNvPr>
            <p:cNvSpPr/>
            <p:nvPr/>
          </p:nvSpPr>
          <p:spPr>
            <a:xfrm>
              <a:off x="9381615" y="520894"/>
              <a:ext cx="1369058" cy="1369058"/>
            </a:xfrm>
            <a:prstGeom prst="donut">
              <a:avLst>
                <a:gd name="adj" fmla="val 9630"/>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8" name="Circle: Hollow 37">
              <a:extLst>
                <a:ext uri="{FF2B5EF4-FFF2-40B4-BE49-F238E27FC236}">
                  <a16:creationId xmlns:a16="http://schemas.microsoft.com/office/drawing/2014/main" id="{A5D8F151-D95C-4555-BC35-C791964741AA}"/>
                </a:ext>
              </a:extLst>
            </p:cNvPr>
            <p:cNvSpPr/>
            <p:nvPr/>
          </p:nvSpPr>
          <p:spPr>
            <a:xfrm>
              <a:off x="10385764" y="37264"/>
              <a:ext cx="496406" cy="496406"/>
            </a:xfrm>
            <a:prstGeom prst="donut">
              <a:avLst>
                <a:gd name="adj" fmla="val 26011"/>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9" name="Circle: Hollow 38">
              <a:extLst>
                <a:ext uri="{FF2B5EF4-FFF2-40B4-BE49-F238E27FC236}">
                  <a16:creationId xmlns:a16="http://schemas.microsoft.com/office/drawing/2014/main" id="{62C0E85B-8765-4231-8CCE-0CEAFE370776}"/>
                </a:ext>
              </a:extLst>
            </p:cNvPr>
            <p:cNvSpPr/>
            <p:nvPr/>
          </p:nvSpPr>
          <p:spPr>
            <a:xfrm>
              <a:off x="7482440" y="787944"/>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40" name="Circle: Hollow 39">
              <a:extLst>
                <a:ext uri="{FF2B5EF4-FFF2-40B4-BE49-F238E27FC236}">
                  <a16:creationId xmlns:a16="http://schemas.microsoft.com/office/drawing/2014/main" id="{54A709B8-255A-49C8-B429-E55813B3E3C0}"/>
                </a:ext>
              </a:extLst>
            </p:cNvPr>
            <p:cNvSpPr/>
            <p:nvPr/>
          </p:nvSpPr>
          <p:spPr>
            <a:xfrm>
              <a:off x="8339397" y="198379"/>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41" name="Circle: Hollow 40">
              <a:extLst>
                <a:ext uri="{FF2B5EF4-FFF2-40B4-BE49-F238E27FC236}">
                  <a16:creationId xmlns:a16="http://schemas.microsoft.com/office/drawing/2014/main" id="{C4F5F415-E41D-41F4-AE5A-FD1B616FA9ED}"/>
                </a:ext>
              </a:extLst>
            </p:cNvPr>
            <p:cNvSpPr/>
            <p:nvPr/>
          </p:nvSpPr>
          <p:spPr>
            <a:xfrm>
              <a:off x="10633967" y="635675"/>
              <a:ext cx="174176" cy="174176"/>
            </a:xfrm>
            <a:prstGeom prst="donut">
              <a:avLst>
                <a:gd name="adj" fmla="val 26011"/>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42" name="Oval 41">
              <a:extLst>
                <a:ext uri="{FF2B5EF4-FFF2-40B4-BE49-F238E27FC236}">
                  <a16:creationId xmlns:a16="http://schemas.microsoft.com/office/drawing/2014/main" id="{5E890C18-2FE4-430E-B81F-312A818C1086}"/>
                </a:ext>
              </a:extLst>
            </p:cNvPr>
            <p:cNvSpPr/>
            <p:nvPr/>
          </p:nvSpPr>
          <p:spPr>
            <a:xfrm>
              <a:off x="3702945" y="1034552"/>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3" name="Oval 42">
              <a:extLst>
                <a:ext uri="{FF2B5EF4-FFF2-40B4-BE49-F238E27FC236}">
                  <a16:creationId xmlns:a16="http://schemas.microsoft.com/office/drawing/2014/main" id="{483458A5-4311-4B26-903E-083F3A76B8BE}"/>
                </a:ext>
              </a:extLst>
            </p:cNvPr>
            <p:cNvSpPr/>
            <p:nvPr/>
          </p:nvSpPr>
          <p:spPr>
            <a:xfrm>
              <a:off x="5731508" y="787944"/>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4" name="Oval 43">
              <a:extLst>
                <a:ext uri="{FF2B5EF4-FFF2-40B4-BE49-F238E27FC236}">
                  <a16:creationId xmlns:a16="http://schemas.microsoft.com/office/drawing/2014/main" id="{988CD9A6-8677-4E42-BF96-220A9712DE49}"/>
                </a:ext>
              </a:extLst>
            </p:cNvPr>
            <p:cNvSpPr/>
            <p:nvPr/>
          </p:nvSpPr>
          <p:spPr>
            <a:xfrm>
              <a:off x="7080910" y="464566"/>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5" name="Oval 44">
              <a:extLst>
                <a:ext uri="{FF2B5EF4-FFF2-40B4-BE49-F238E27FC236}">
                  <a16:creationId xmlns:a16="http://schemas.microsoft.com/office/drawing/2014/main" id="{FA698D87-D15B-4756-9AD4-A8470F05AC86}"/>
                </a:ext>
              </a:extLst>
            </p:cNvPr>
            <p:cNvSpPr/>
            <p:nvPr/>
          </p:nvSpPr>
          <p:spPr>
            <a:xfrm>
              <a:off x="9243586" y="996130"/>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6" name="Oval 45">
              <a:extLst>
                <a:ext uri="{FF2B5EF4-FFF2-40B4-BE49-F238E27FC236}">
                  <a16:creationId xmlns:a16="http://schemas.microsoft.com/office/drawing/2014/main" id="{6DC6EDD7-DE6E-4321-91D6-8D5332280DD5}"/>
                </a:ext>
              </a:extLst>
            </p:cNvPr>
            <p:cNvSpPr/>
            <p:nvPr/>
          </p:nvSpPr>
          <p:spPr>
            <a:xfrm>
              <a:off x="11005711" y="166881"/>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7" name="Oval 46">
              <a:extLst>
                <a:ext uri="{FF2B5EF4-FFF2-40B4-BE49-F238E27FC236}">
                  <a16:creationId xmlns:a16="http://schemas.microsoft.com/office/drawing/2014/main" id="{147E7E02-226B-43A4-895F-FF6539770A18}"/>
                </a:ext>
              </a:extLst>
            </p:cNvPr>
            <p:cNvSpPr/>
            <p:nvPr/>
          </p:nvSpPr>
          <p:spPr>
            <a:xfrm>
              <a:off x="12030153" y="737610"/>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8" name="Oval 47">
              <a:extLst>
                <a:ext uri="{FF2B5EF4-FFF2-40B4-BE49-F238E27FC236}">
                  <a16:creationId xmlns:a16="http://schemas.microsoft.com/office/drawing/2014/main" id="{C10B385E-EAEF-457C-8BD1-698C69173E4D}"/>
                </a:ext>
              </a:extLst>
            </p:cNvPr>
            <p:cNvSpPr/>
            <p:nvPr/>
          </p:nvSpPr>
          <p:spPr>
            <a:xfrm>
              <a:off x="11599010" y="1013091"/>
              <a:ext cx="77566" cy="7756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49" name="Circle: Hollow 48">
              <a:extLst>
                <a:ext uri="{FF2B5EF4-FFF2-40B4-BE49-F238E27FC236}">
                  <a16:creationId xmlns:a16="http://schemas.microsoft.com/office/drawing/2014/main" id="{7E650C54-1048-4960-957B-5184FC9A635E}"/>
                </a:ext>
              </a:extLst>
            </p:cNvPr>
            <p:cNvSpPr/>
            <p:nvPr/>
          </p:nvSpPr>
          <p:spPr>
            <a:xfrm>
              <a:off x="11622146" y="159879"/>
              <a:ext cx="512376" cy="512376"/>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50" name="Circle: Hollow 49">
              <a:extLst>
                <a:ext uri="{FF2B5EF4-FFF2-40B4-BE49-F238E27FC236}">
                  <a16:creationId xmlns:a16="http://schemas.microsoft.com/office/drawing/2014/main" id="{E3AF1407-BE71-4161-8707-6F42ECEB0D2E}"/>
                </a:ext>
              </a:extLst>
            </p:cNvPr>
            <p:cNvSpPr/>
            <p:nvPr/>
          </p:nvSpPr>
          <p:spPr>
            <a:xfrm>
              <a:off x="9989354" y="122309"/>
              <a:ext cx="352722" cy="352722"/>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51" name="Circle: Hollow 50">
              <a:extLst>
                <a:ext uri="{FF2B5EF4-FFF2-40B4-BE49-F238E27FC236}">
                  <a16:creationId xmlns:a16="http://schemas.microsoft.com/office/drawing/2014/main" id="{81B37500-E02C-48C7-9ECD-CCCAD5371D92}"/>
                </a:ext>
              </a:extLst>
            </p:cNvPr>
            <p:cNvSpPr/>
            <p:nvPr/>
          </p:nvSpPr>
          <p:spPr>
            <a:xfrm>
              <a:off x="10765179" y="1798455"/>
              <a:ext cx="352722" cy="352722"/>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grpSp>
          <p:nvGrpSpPr>
            <p:cNvPr id="52" name="Group 51" descr="Glow Light">
              <a:extLst>
                <a:ext uri="{FF2B5EF4-FFF2-40B4-BE49-F238E27FC236}">
                  <a16:creationId xmlns:a16="http://schemas.microsoft.com/office/drawing/2014/main" id="{7916422D-370E-4CCF-B07F-0C42A2357F30}"/>
                </a:ext>
              </a:extLst>
            </p:cNvPr>
            <p:cNvGrpSpPr>
              <a:grpSpLocks noChangeAspect="1"/>
            </p:cNvGrpSpPr>
            <p:nvPr/>
          </p:nvGrpSpPr>
          <p:grpSpPr>
            <a:xfrm rot="-180000">
              <a:off x="1808279" y="95391"/>
              <a:ext cx="184939" cy="184939"/>
              <a:chOff x="5994457" y="3309752"/>
              <a:chExt cx="2933700" cy="2933700"/>
            </a:xfrm>
          </p:grpSpPr>
          <p:sp>
            <p:nvSpPr>
              <p:cNvPr id="106" name="Oval 105">
                <a:extLst>
                  <a:ext uri="{FF2B5EF4-FFF2-40B4-BE49-F238E27FC236}">
                    <a16:creationId xmlns:a16="http://schemas.microsoft.com/office/drawing/2014/main" id="{75C1B329-3AD7-4F89-A9CE-06916F9BBAEF}"/>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7" name="Oval 106">
                <a:extLst>
                  <a:ext uri="{FF2B5EF4-FFF2-40B4-BE49-F238E27FC236}">
                    <a16:creationId xmlns:a16="http://schemas.microsoft.com/office/drawing/2014/main" id="{E71F7334-3870-4E2A-855A-73120661444E}"/>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3" name="Group 52" descr="Glow Light">
              <a:extLst>
                <a:ext uri="{FF2B5EF4-FFF2-40B4-BE49-F238E27FC236}">
                  <a16:creationId xmlns:a16="http://schemas.microsoft.com/office/drawing/2014/main" id="{0269C54F-92D3-4F69-9E9D-7A725C6BE5E5}"/>
                </a:ext>
              </a:extLst>
            </p:cNvPr>
            <p:cNvGrpSpPr>
              <a:grpSpLocks noChangeAspect="1"/>
            </p:cNvGrpSpPr>
            <p:nvPr/>
          </p:nvGrpSpPr>
          <p:grpSpPr>
            <a:xfrm rot="-180000">
              <a:off x="2998830" y="467500"/>
              <a:ext cx="184939" cy="184939"/>
              <a:chOff x="5994457" y="3309752"/>
              <a:chExt cx="2933700" cy="2933700"/>
            </a:xfrm>
          </p:grpSpPr>
          <p:sp>
            <p:nvSpPr>
              <p:cNvPr id="104" name="Oval 103">
                <a:extLst>
                  <a:ext uri="{FF2B5EF4-FFF2-40B4-BE49-F238E27FC236}">
                    <a16:creationId xmlns:a16="http://schemas.microsoft.com/office/drawing/2014/main" id="{1E961C85-0444-454E-8EFD-2E41EAF58DBF}"/>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5" name="Oval 104">
                <a:extLst>
                  <a:ext uri="{FF2B5EF4-FFF2-40B4-BE49-F238E27FC236}">
                    <a16:creationId xmlns:a16="http://schemas.microsoft.com/office/drawing/2014/main" id="{4D0CC834-0953-4431-9DDB-B6BBBE9C7205}"/>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4" name="Group 53" descr="Glow Light">
              <a:extLst>
                <a:ext uri="{FF2B5EF4-FFF2-40B4-BE49-F238E27FC236}">
                  <a16:creationId xmlns:a16="http://schemas.microsoft.com/office/drawing/2014/main" id="{B0CD8673-A1BA-4FEA-81BB-38D465B1E40D}"/>
                </a:ext>
              </a:extLst>
            </p:cNvPr>
            <p:cNvGrpSpPr>
              <a:grpSpLocks noChangeAspect="1"/>
            </p:cNvGrpSpPr>
            <p:nvPr/>
          </p:nvGrpSpPr>
          <p:grpSpPr>
            <a:xfrm rot="-180000">
              <a:off x="4389929" y="980865"/>
              <a:ext cx="184939" cy="184939"/>
              <a:chOff x="5994457" y="3309752"/>
              <a:chExt cx="2933700" cy="2933700"/>
            </a:xfrm>
          </p:grpSpPr>
          <p:sp>
            <p:nvSpPr>
              <p:cNvPr id="102" name="Oval 101">
                <a:extLst>
                  <a:ext uri="{FF2B5EF4-FFF2-40B4-BE49-F238E27FC236}">
                    <a16:creationId xmlns:a16="http://schemas.microsoft.com/office/drawing/2014/main" id="{5EBBCDF0-10D2-492F-BB65-F018DCFF998B}"/>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3" name="Oval 102">
                <a:extLst>
                  <a:ext uri="{FF2B5EF4-FFF2-40B4-BE49-F238E27FC236}">
                    <a16:creationId xmlns:a16="http://schemas.microsoft.com/office/drawing/2014/main" id="{50291890-BC98-4F24-9C11-2479038739C7}"/>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5" name="Group 54" descr="Glow Light">
              <a:extLst>
                <a:ext uri="{FF2B5EF4-FFF2-40B4-BE49-F238E27FC236}">
                  <a16:creationId xmlns:a16="http://schemas.microsoft.com/office/drawing/2014/main" id="{735026EB-0FFC-458E-8BE6-8014E9E0B182}"/>
                </a:ext>
              </a:extLst>
            </p:cNvPr>
            <p:cNvGrpSpPr>
              <a:grpSpLocks noChangeAspect="1"/>
            </p:cNvGrpSpPr>
            <p:nvPr/>
          </p:nvGrpSpPr>
          <p:grpSpPr>
            <a:xfrm rot="-180000">
              <a:off x="5180568" y="62211"/>
              <a:ext cx="184939" cy="184939"/>
              <a:chOff x="5994457" y="3309752"/>
              <a:chExt cx="2933700" cy="2933700"/>
            </a:xfrm>
          </p:grpSpPr>
          <p:sp>
            <p:nvSpPr>
              <p:cNvPr id="100" name="Oval 99">
                <a:extLst>
                  <a:ext uri="{FF2B5EF4-FFF2-40B4-BE49-F238E27FC236}">
                    <a16:creationId xmlns:a16="http://schemas.microsoft.com/office/drawing/2014/main" id="{CAD55B03-EB6C-4445-9DA3-6752940DE1FB}"/>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1" name="Oval 100">
                <a:extLst>
                  <a:ext uri="{FF2B5EF4-FFF2-40B4-BE49-F238E27FC236}">
                    <a16:creationId xmlns:a16="http://schemas.microsoft.com/office/drawing/2014/main" id="{619CD9B4-CF20-4915-A97C-0A47901B8F30}"/>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6" name="Group 55" descr="Glow Light">
              <a:extLst>
                <a:ext uri="{FF2B5EF4-FFF2-40B4-BE49-F238E27FC236}">
                  <a16:creationId xmlns:a16="http://schemas.microsoft.com/office/drawing/2014/main" id="{B1056688-3950-4886-BD0B-34C53A95B758}"/>
                </a:ext>
              </a:extLst>
            </p:cNvPr>
            <p:cNvGrpSpPr>
              <a:grpSpLocks noChangeAspect="1"/>
            </p:cNvGrpSpPr>
            <p:nvPr/>
          </p:nvGrpSpPr>
          <p:grpSpPr>
            <a:xfrm rot="-180000">
              <a:off x="7603546" y="62377"/>
              <a:ext cx="184939" cy="184939"/>
              <a:chOff x="5994457" y="3309752"/>
              <a:chExt cx="2933700" cy="2933700"/>
            </a:xfrm>
          </p:grpSpPr>
          <p:sp>
            <p:nvSpPr>
              <p:cNvPr id="98" name="Oval 97">
                <a:extLst>
                  <a:ext uri="{FF2B5EF4-FFF2-40B4-BE49-F238E27FC236}">
                    <a16:creationId xmlns:a16="http://schemas.microsoft.com/office/drawing/2014/main" id="{D72D8464-A9F3-4478-BBA1-01BAAFFF0005}"/>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9" name="Oval 98">
                <a:extLst>
                  <a:ext uri="{FF2B5EF4-FFF2-40B4-BE49-F238E27FC236}">
                    <a16:creationId xmlns:a16="http://schemas.microsoft.com/office/drawing/2014/main" id="{E64EF60A-4E07-45AC-AB01-F66B513CBB06}"/>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7" name="Group 56" descr="Glow Light">
              <a:extLst>
                <a:ext uri="{FF2B5EF4-FFF2-40B4-BE49-F238E27FC236}">
                  <a16:creationId xmlns:a16="http://schemas.microsoft.com/office/drawing/2014/main" id="{6B704415-9656-48AD-893D-6B998B8E7DF4}"/>
                </a:ext>
              </a:extLst>
            </p:cNvPr>
            <p:cNvGrpSpPr>
              <a:grpSpLocks noChangeAspect="1"/>
            </p:cNvGrpSpPr>
            <p:nvPr/>
          </p:nvGrpSpPr>
          <p:grpSpPr>
            <a:xfrm rot="-180000">
              <a:off x="8308409" y="490883"/>
              <a:ext cx="184939" cy="184939"/>
              <a:chOff x="5994457" y="3309752"/>
              <a:chExt cx="2933700" cy="2933700"/>
            </a:xfrm>
          </p:grpSpPr>
          <p:sp>
            <p:nvSpPr>
              <p:cNvPr id="96" name="Oval 95">
                <a:extLst>
                  <a:ext uri="{FF2B5EF4-FFF2-40B4-BE49-F238E27FC236}">
                    <a16:creationId xmlns:a16="http://schemas.microsoft.com/office/drawing/2014/main" id="{162B0D19-A9E7-46CB-826A-252A7EB6F6F9}"/>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7" name="Oval 96">
                <a:extLst>
                  <a:ext uri="{FF2B5EF4-FFF2-40B4-BE49-F238E27FC236}">
                    <a16:creationId xmlns:a16="http://schemas.microsoft.com/office/drawing/2014/main" id="{7EA59DBD-5C6D-4E74-920F-DD86C9AE3780}"/>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8" name="Group 57" descr="Glow Light">
              <a:extLst>
                <a:ext uri="{FF2B5EF4-FFF2-40B4-BE49-F238E27FC236}">
                  <a16:creationId xmlns:a16="http://schemas.microsoft.com/office/drawing/2014/main" id="{445E43E2-FA2F-4B70-85CF-FAE63E37259A}"/>
                </a:ext>
              </a:extLst>
            </p:cNvPr>
            <p:cNvGrpSpPr>
              <a:grpSpLocks noChangeAspect="1"/>
            </p:cNvGrpSpPr>
            <p:nvPr/>
          </p:nvGrpSpPr>
          <p:grpSpPr>
            <a:xfrm rot="-180000">
              <a:off x="9639018" y="331227"/>
              <a:ext cx="184939" cy="184939"/>
              <a:chOff x="5994457" y="3309752"/>
              <a:chExt cx="2933700" cy="2933700"/>
            </a:xfrm>
          </p:grpSpPr>
          <p:sp>
            <p:nvSpPr>
              <p:cNvPr id="94" name="Oval 93">
                <a:extLst>
                  <a:ext uri="{FF2B5EF4-FFF2-40B4-BE49-F238E27FC236}">
                    <a16:creationId xmlns:a16="http://schemas.microsoft.com/office/drawing/2014/main" id="{D2F4FB4A-B90B-4D42-B072-7FCBDA887FF9}"/>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5" name="Oval 94">
                <a:extLst>
                  <a:ext uri="{FF2B5EF4-FFF2-40B4-BE49-F238E27FC236}">
                    <a16:creationId xmlns:a16="http://schemas.microsoft.com/office/drawing/2014/main" id="{6B684501-92E0-4CAD-8438-F7BF0100B944}"/>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59" name="Group 58" descr="Glow Light">
              <a:extLst>
                <a:ext uri="{FF2B5EF4-FFF2-40B4-BE49-F238E27FC236}">
                  <a16:creationId xmlns:a16="http://schemas.microsoft.com/office/drawing/2014/main" id="{F2009098-CF52-47AD-9CC7-C8F5CCFF6B21}"/>
                </a:ext>
              </a:extLst>
            </p:cNvPr>
            <p:cNvGrpSpPr>
              <a:grpSpLocks noChangeAspect="1"/>
            </p:cNvGrpSpPr>
            <p:nvPr/>
          </p:nvGrpSpPr>
          <p:grpSpPr>
            <a:xfrm rot="-180000">
              <a:off x="9991429" y="16107"/>
              <a:ext cx="184939" cy="184939"/>
              <a:chOff x="5994457" y="3309752"/>
              <a:chExt cx="2933700" cy="2933700"/>
            </a:xfrm>
          </p:grpSpPr>
          <p:sp>
            <p:nvSpPr>
              <p:cNvPr id="92" name="Oval 91">
                <a:extLst>
                  <a:ext uri="{FF2B5EF4-FFF2-40B4-BE49-F238E27FC236}">
                    <a16:creationId xmlns:a16="http://schemas.microsoft.com/office/drawing/2014/main" id="{49E6F8E2-DB60-4B21-8EA3-EE7D6C69921E}"/>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3" name="Oval 92">
                <a:extLst>
                  <a:ext uri="{FF2B5EF4-FFF2-40B4-BE49-F238E27FC236}">
                    <a16:creationId xmlns:a16="http://schemas.microsoft.com/office/drawing/2014/main" id="{14E13FE8-675B-4882-8582-2C8EFABE445A}"/>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0" name="Group 59" descr="Glow Light">
              <a:extLst>
                <a:ext uri="{FF2B5EF4-FFF2-40B4-BE49-F238E27FC236}">
                  <a16:creationId xmlns:a16="http://schemas.microsoft.com/office/drawing/2014/main" id="{D0ABAF15-EAD1-4CA8-8067-E899516D7E69}"/>
                </a:ext>
              </a:extLst>
            </p:cNvPr>
            <p:cNvGrpSpPr>
              <a:grpSpLocks noChangeAspect="1"/>
            </p:cNvGrpSpPr>
            <p:nvPr/>
          </p:nvGrpSpPr>
          <p:grpSpPr>
            <a:xfrm rot="-180000">
              <a:off x="10315183" y="453725"/>
              <a:ext cx="184939" cy="184939"/>
              <a:chOff x="5994457" y="3309752"/>
              <a:chExt cx="2933700" cy="2933700"/>
            </a:xfrm>
          </p:grpSpPr>
          <p:sp>
            <p:nvSpPr>
              <p:cNvPr id="90" name="Oval 89">
                <a:extLst>
                  <a:ext uri="{FF2B5EF4-FFF2-40B4-BE49-F238E27FC236}">
                    <a16:creationId xmlns:a16="http://schemas.microsoft.com/office/drawing/2014/main" id="{5203AEE1-2D93-4A21-BF4B-5CCA3CFC2161}"/>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1" name="Oval 90">
                <a:extLst>
                  <a:ext uri="{FF2B5EF4-FFF2-40B4-BE49-F238E27FC236}">
                    <a16:creationId xmlns:a16="http://schemas.microsoft.com/office/drawing/2014/main" id="{88B2C366-CA5F-4280-88B4-272C92F0831F}"/>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1" name="Group 60" descr="Glow Light">
              <a:extLst>
                <a:ext uri="{FF2B5EF4-FFF2-40B4-BE49-F238E27FC236}">
                  <a16:creationId xmlns:a16="http://schemas.microsoft.com/office/drawing/2014/main" id="{52EBFF8D-C351-4349-A23B-06AB34E7D15E}"/>
                </a:ext>
              </a:extLst>
            </p:cNvPr>
            <p:cNvGrpSpPr>
              <a:grpSpLocks noChangeAspect="1"/>
            </p:cNvGrpSpPr>
            <p:nvPr/>
          </p:nvGrpSpPr>
          <p:grpSpPr>
            <a:xfrm rot="-180000">
              <a:off x="9381151" y="512111"/>
              <a:ext cx="184939" cy="184939"/>
              <a:chOff x="5994457" y="3309752"/>
              <a:chExt cx="2933700" cy="2933700"/>
            </a:xfrm>
          </p:grpSpPr>
          <p:sp>
            <p:nvSpPr>
              <p:cNvPr id="88" name="Oval 87">
                <a:extLst>
                  <a:ext uri="{FF2B5EF4-FFF2-40B4-BE49-F238E27FC236}">
                    <a16:creationId xmlns:a16="http://schemas.microsoft.com/office/drawing/2014/main" id="{B3AFF2F0-0D2C-49DE-8D72-8722119098A3}"/>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9" name="Oval 88">
                <a:extLst>
                  <a:ext uri="{FF2B5EF4-FFF2-40B4-BE49-F238E27FC236}">
                    <a16:creationId xmlns:a16="http://schemas.microsoft.com/office/drawing/2014/main" id="{E9BAE880-AAAA-4972-8613-1A2C904911FE}"/>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2" name="Group 61" descr="Glow Light">
              <a:extLst>
                <a:ext uri="{FF2B5EF4-FFF2-40B4-BE49-F238E27FC236}">
                  <a16:creationId xmlns:a16="http://schemas.microsoft.com/office/drawing/2014/main" id="{28FB8663-4B6F-4176-B449-E95767817464}"/>
                </a:ext>
              </a:extLst>
            </p:cNvPr>
            <p:cNvGrpSpPr>
              <a:grpSpLocks noChangeAspect="1"/>
            </p:cNvGrpSpPr>
            <p:nvPr/>
          </p:nvGrpSpPr>
          <p:grpSpPr>
            <a:xfrm rot="-180000">
              <a:off x="11785864" y="781091"/>
              <a:ext cx="184939" cy="184939"/>
              <a:chOff x="5994457" y="3309752"/>
              <a:chExt cx="2933700" cy="2933700"/>
            </a:xfrm>
          </p:grpSpPr>
          <p:sp>
            <p:nvSpPr>
              <p:cNvPr id="86" name="Oval 85">
                <a:extLst>
                  <a:ext uri="{FF2B5EF4-FFF2-40B4-BE49-F238E27FC236}">
                    <a16:creationId xmlns:a16="http://schemas.microsoft.com/office/drawing/2014/main" id="{91C9326B-4B48-412E-BD25-44DDB6FF2575}"/>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7" name="Oval 86">
                <a:extLst>
                  <a:ext uri="{FF2B5EF4-FFF2-40B4-BE49-F238E27FC236}">
                    <a16:creationId xmlns:a16="http://schemas.microsoft.com/office/drawing/2014/main" id="{D5786FE3-4E2E-401E-9C90-CB7B77B944B7}"/>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3" name="Group 62" descr="Glow Light">
              <a:extLst>
                <a:ext uri="{FF2B5EF4-FFF2-40B4-BE49-F238E27FC236}">
                  <a16:creationId xmlns:a16="http://schemas.microsoft.com/office/drawing/2014/main" id="{16172E90-8823-4B6C-9611-7E84654D2EED}"/>
                </a:ext>
              </a:extLst>
            </p:cNvPr>
            <p:cNvGrpSpPr>
              <a:grpSpLocks noChangeAspect="1"/>
            </p:cNvGrpSpPr>
            <p:nvPr/>
          </p:nvGrpSpPr>
          <p:grpSpPr>
            <a:xfrm rot="-180000">
              <a:off x="11339810" y="-55205"/>
              <a:ext cx="184939" cy="184939"/>
              <a:chOff x="5994457" y="3309752"/>
              <a:chExt cx="2933700" cy="2933700"/>
            </a:xfrm>
          </p:grpSpPr>
          <p:sp>
            <p:nvSpPr>
              <p:cNvPr id="84" name="Oval 83">
                <a:extLst>
                  <a:ext uri="{FF2B5EF4-FFF2-40B4-BE49-F238E27FC236}">
                    <a16:creationId xmlns:a16="http://schemas.microsoft.com/office/drawing/2014/main" id="{7E94B85C-2E8C-40E8-9130-4A1BAADA392A}"/>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5" name="Oval 84">
                <a:extLst>
                  <a:ext uri="{FF2B5EF4-FFF2-40B4-BE49-F238E27FC236}">
                    <a16:creationId xmlns:a16="http://schemas.microsoft.com/office/drawing/2014/main" id="{67F0BB27-072D-492B-92C5-6D2007B99A4D}"/>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64" name="Group 63" descr="Glow Light">
              <a:extLst>
                <a:ext uri="{FF2B5EF4-FFF2-40B4-BE49-F238E27FC236}">
                  <a16:creationId xmlns:a16="http://schemas.microsoft.com/office/drawing/2014/main" id="{CC21219A-4C2D-444A-BEF5-1CD794F19512}"/>
                </a:ext>
              </a:extLst>
            </p:cNvPr>
            <p:cNvGrpSpPr>
              <a:grpSpLocks noChangeAspect="1"/>
            </p:cNvGrpSpPr>
            <p:nvPr/>
          </p:nvGrpSpPr>
          <p:grpSpPr>
            <a:xfrm rot="-180000">
              <a:off x="11976466" y="13232"/>
              <a:ext cx="184939" cy="184939"/>
              <a:chOff x="5994457" y="3309752"/>
              <a:chExt cx="2933700" cy="2933700"/>
            </a:xfrm>
          </p:grpSpPr>
          <p:sp>
            <p:nvSpPr>
              <p:cNvPr id="82" name="Oval 81">
                <a:extLst>
                  <a:ext uri="{FF2B5EF4-FFF2-40B4-BE49-F238E27FC236}">
                    <a16:creationId xmlns:a16="http://schemas.microsoft.com/office/drawing/2014/main" id="{44843B80-A1EB-4248-8375-E8CC57A068A5}"/>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3" name="Oval 82">
                <a:extLst>
                  <a:ext uri="{FF2B5EF4-FFF2-40B4-BE49-F238E27FC236}">
                    <a16:creationId xmlns:a16="http://schemas.microsoft.com/office/drawing/2014/main" id="{513A6C61-3E4F-43E9-9F5D-832584B1D5EC}"/>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65" name="Circle: Hollow 64">
              <a:extLst>
                <a:ext uri="{FF2B5EF4-FFF2-40B4-BE49-F238E27FC236}">
                  <a16:creationId xmlns:a16="http://schemas.microsoft.com/office/drawing/2014/main" id="{C76B0261-640E-4AE6-A46D-0F4A514250EB}"/>
                </a:ext>
              </a:extLst>
            </p:cNvPr>
            <p:cNvSpPr/>
            <p:nvPr/>
          </p:nvSpPr>
          <p:spPr>
            <a:xfrm>
              <a:off x="5823225" y="45486"/>
              <a:ext cx="412754" cy="412754"/>
            </a:xfrm>
            <a:prstGeom prst="donut">
              <a:avLst>
                <a:gd name="adj" fmla="val 9630"/>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66" name="Circle: Hollow 65">
              <a:extLst>
                <a:ext uri="{FF2B5EF4-FFF2-40B4-BE49-F238E27FC236}">
                  <a16:creationId xmlns:a16="http://schemas.microsoft.com/office/drawing/2014/main" id="{5C686F1E-1B9B-4FB5-9CD4-5A4B3C0BFAB9}"/>
                </a:ext>
              </a:extLst>
            </p:cNvPr>
            <p:cNvSpPr/>
            <p:nvPr/>
          </p:nvSpPr>
          <p:spPr>
            <a:xfrm>
              <a:off x="6697902" y="1387389"/>
              <a:ext cx="719972" cy="719972"/>
            </a:xfrm>
            <a:prstGeom prst="donut">
              <a:avLst>
                <a:gd name="adj" fmla="val 26011"/>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67" name="Oval 66">
              <a:extLst>
                <a:ext uri="{FF2B5EF4-FFF2-40B4-BE49-F238E27FC236}">
                  <a16:creationId xmlns:a16="http://schemas.microsoft.com/office/drawing/2014/main" id="{7CFC60D0-F063-4498-B6BA-97F205370A50}"/>
                </a:ext>
              </a:extLst>
            </p:cNvPr>
            <p:cNvSpPr>
              <a:spLocks noChangeAspect="1"/>
            </p:cNvSpPr>
            <p:nvPr/>
          </p:nvSpPr>
          <p:spPr>
            <a:xfrm>
              <a:off x="745543" y="3726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8" name="Oval 67">
              <a:extLst>
                <a:ext uri="{FF2B5EF4-FFF2-40B4-BE49-F238E27FC236}">
                  <a16:creationId xmlns:a16="http://schemas.microsoft.com/office/drawing/2014/main" id="{CAC46E1E-952B-49D6-86F1-5B97009520C4}"/>
                </a:ext>
              </a:extLst>
            </p:cNvPr>
            <p:cNvSpPr>
              <a:spLocks noChangeAspect="1"/>
            </p:cNvSpPr>
            <p:nvPr/>
          </p:nvSpPr>
          <p:spPr>
            <a:xfrm>
              <a:off x="1475566" y="23979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69" name="Oval 68">
              <a:extLst>
                <a:ext uri="{FF2B5EF4-FFF2-40B4-BE49-F238E27FC236}">
                  <a16:creationId xmlns:a16="http://schemas.microsoft.com/office/drawing/2014/main" id="{187D8EF1-8EA4-43B8-A137-66293E977456}"/>
                </a:ext>
              </a:extLst>
            </p:cNvPr>
            <p:cNvSpPr>
              <a:spLocks noChangeAspect="1"/>
            </p:cNvSpPr>
            <p:nvPr/>
          </p:nvSpPr>
          <p:spPr>
            <a:xfrm>
              <a:off x="2598372" y="27486"/>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0" name="Oval 69">
              <a:extLst>
                <a:ext uri="{FF2B5EF4-FFF2-40B4-BE49-F238E27FC236}">
                  <a16:creationId xmlns:a16="http://schemas.microsoft.com/office/drawing/2014/main" id="{4F0A51F0-E310-4BB0-B28A-7B7195F0D7E1}"/>
                </a:ext>
              </a:extLst>
            </p:cNvPr>
            <p:cNvSpPr>
              <a:spLocks noChangeAspect="1"/>
            </p:cNvSpPr>
            <p:nvPr/>
          </p:nvSpPr>
          <p:spPr>
            <a:xfrm>
              <a:off x="2605867" y="217786"/>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1" name="Oval 70">
              <a:extLst>
                <a:ext uri="{FF2B5EF4-FFF2-40B4-BE49-F238E27FC236}">
                  <a16:creationId xmlns:a16="http://schemas.microsoft.com/office/drawing/2014/main" id="{F22AF50C-4EF6-4FCA-9D4A-24ADB2C134E5}"/>
                </a:ext>
              </a:extLst>
            </p:cNvPr>
            <p:cNvSpPr>
              <a:spLocks noChangeAspect="1"/>
            </p:cNvSpPr>
            <p:nvPr/>
          </p:nvSpPr>
          <p:spPr>
            <a:xfrm>
              <a:off x="4724150" y="8447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2" name="Oval 71">
              <a:extLst>
                <a:ext uri="{FF2B5EF4-FFF2-40B4-BE49-F238E27FC236}">
                  <a16:creationId xmlns:a16="http://schemas.microsoft.com/office/drawing/2014/main" id="{1DA157F2-6D5A-4BDB-B735-D60124A99184}"/>
                </a:ext>
              </a:extLst>
            </p:cNvPr>
            <p:cNvSpPr>
              <a:spLocks noChangeAspect="1"/>
            </p:cNvSpPr>
            <p:nvPr/>
          </p:nvSpPr>
          <p:spPr>
            <a:xfrm>
              <a:off x="5752914" y="16037"/>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3" name="Oval 72">
              <a:extLst>
                <a:ext uri="{FF2B5EF4-FFF2-40B4-BE49-F238E27FC236}">
                  <a16:creationId xmlns:a16="http://schemas.microsoft.com/office/drawing/2014/main" id="{1B73FFCB-EB61-4CC4-88F0-04D2EAD4E1D6}"/>
                </a:ext>
              </a:extLst>
            </p:cNvPr>
            <p:cNvSpPr>
              <a:spLocks noChangeAspect="1"/>
            </p:cNvSpPr>
            <p:nvPr/>
          </p:nvSpPr>
          <p:spPr>
            <a:xfrm>
              <a:off x="6378663" y="160401"/>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4" name="Oval 73">
              <a:extLst>
                <a:ext uri="{FF2B5EF4-FFF2-40B4-BE49-F238E27FC236}">
                  <a16:creationId xmlns:a16="http://schemas.microsoft.com/office/drawing/2014/main" id="{8448DFE9-7DB5-47E9-81F9-F98AECB8E968}"/>
                </a:ext>
              </a:extLst>
            </p:cNvPr>
            <p:cNvSpPr>
              <a:spLocks noChangeAspect="1"/>
            </p:cNvSpPr>
            <p:nvPr/>
          </p:nvSpPr>
          <p:spPr>
            <a:xfrm>
              <a:off x="6749456" y="22585"/>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5" name="Oval 74">
              <a:extLst>
                <a:ext uri="{FF2B5EF4-FFF2-40B4-BE49-F238E27FC236}">
                  <a16:creationId xmlns:a16="http://schemas.microsoft.com/office/drawing/2014/main" id="{AC98859A-D38D-40A0-A74D-A05A631BAC5D}"/>
                </a:ext>
              </a:extLst>
            </p:cNvPr>
            <p:cNvSpPr>
              <a:spLocks noChangeAspect="1"/>
            </p:cNvSpPr>
            <p:nvPr/>
          </p:nvSpPr>
          <p:spPr>
            <a:xfrm>
              <a:off x="8745400" y="3070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6" name="Oval 75">
              <a:extLst>
                <a:ext uri="{FF2B5EF4-FFF2-40B4-BE49-F238E27FC236}">
                  <a16:creationId xmlns:a16="http://schemas.microsoft.com/office/drawing/2014/main" id="{715F6880-49C3-4ACA-ACE4-99C260C434F6}"/>
                </a:ext>
              </a:extLst>
            </p:cNvPr>
            <p:cNvSpPr>
              <a:spLocks noChangeAspect="1"/>
            </p:cNvSpPr>
            <p:nvPr/>
          </p:nvSpPr>
          <p:spPr>
            <a:xfrm>
              <a:off x="9362386" y="29719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7" name="Oval 76">
              <a:extLst>
                <a:ext uri="{FF2B5EF4-FFF2-40B4-BE49-F238E27FC236}">
                  <a16:creationId xmlns:a16="http://schemas.microsoft.com/office/drawing/2014/main" id="{7EA68FA6-F752-4247-98A1-BB6622B8E7AE}"/>
                </a:ext>
              </a:extLst>
            </p:cNvPr>
            <p:cNvSpPr>
              <a:spLocks noChangeAspect="1"/>
            </p:cNvSpPr>
            <p:nvPr/>
          </p:nvSpPr>
          <p:spPr>
            <a:xfrm>
              <a:off x="10315997" y="4870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8" name="Oval 77">
              <a:extLst>
                <a:ext uri="{FF2B5EF4-FFF2-40B4-BE49-F238E27FC236}">
                  <a16:creationId xmlns:a16="http://schemas.microsoft.com/office/drawing/2014/main" id="{353F3308-C2C5-4D0D-86DF-6E8DAB206926}"/>
                </a:ext>
              </a:extLst>
            </p:cNvPr>
            <p:cNvSpPr>
              <a:spLocks noChangeAspect="1"/>
            </p:cNvSpPr>
            <p:nvPr/>
          </p:nvSpPr>
          <p:spPr>
            <a:xfrm>
              <a:off x="11117901" y="207612"/>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79" name="Oval 78">
              <a:extLst>
                <a:ext uri="{FF2B5EF4-FFF2-40B4-BE49-F238E27FC236}">
                  <a16:creationId xmlns:a16="http://schemas.microsoft.com/office/drawing/2014/main" id="{38FF6E99-DB43-48FE-BEF2-2C81F6E6A0C6}"/>
                </a:ext>
              </a:extLst>
            </p:cNvPr>
            <p:cNvSpPr>
              <a:spLocks noChangeAspect="1"/>
            </p:cNvSpPr>
            <p:nvPr/>
          </p:nvSpPr>
          <p:spPr>
            <a:xfrm>
              <a:off x="11654224" y="4847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0" name="Oval 79">
              <a:extLst>
                <a:ext uri="{FF2B5EF4-FFF2-40B4-BE49-F238E27FC236}">
                  <a16:creationId xmlns:a16="http://schemas.microsoft.com/office/drawing/2014/main" id="{7EC8EE57-C89B-4446-850F-B722D9B4C770}"/>
                </a:ext>
              </a:extLst>
            </p:cNvPr>
            <p:cNvSpPr>
              <a:spLocks noChangeAspect="1"/>
            </p:cNvSpPr>
            <p:nvPr/>
          </p:nvSpPr>
          <p:spPr>
            <a:xfrm>
              <a:off x="7271002" y="43624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81" name="Oval 80">
              <a:extLst>
                <a:ext uri="{FF2B5EF4-FFF2-40B4-BE49-F238E27FC236}">
                  <a16:creationId xmlns:a16="http://schemas.microsoft.com/office/drawing/2014/main" id="{F958533A-2A77-4DBA-A02D-6911A48DD916}"/>
                </a:ext>
              </a:extLst>
            </p:cNvPr>
            <p:cNvSpPr>
              <a:spLocks noChangeAspect="1"/>
            </p:cNvSpPr>
            <p:nvPr/>
          </p:nvSpPr>
          <p:spPr>
            <a:xfrm>
              <a:off x="43745" y="71447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sp>
        <p:nvSpPr>
          <p:cNvPr id="2" name="Title 1">
            <a:extLst>
              <a:ext uri="{FF2B5EF4-FFF2-40B4-BE49-F238E27FC236}">
                <a16:creationId xmlns:a16="http://schemas.microsoft.com/office/drawing/2014/main" id="{B36EE7BC-9EA4-49B9-B640-C710D30E7A5B}"/>
              </a:ext>
            </a:extLst>
          </p:cNvPr>
          <p:cNvSpPr>
            <a:spLocks noGrp="1"/>
          </p:cNvSpPr>
          <p:nvPr>
            <p:ph type="title" hasCustomPrompt="1"/>
          </p:nvPr>
        </p:nvSpPr>
        <p:spPr/>
        <p:txBody>
          <a:bodyPr/>
          <a:lstStyle>
            <a:lvl1pPr>
              <a:defRPr>
                <a:gradFill>
                  <a:gsLst>
                    <a:gs pos="0">
                      <a:schemeClr val="accent4"/>
                    </a:gs>
                    <a:gs pos="100000">
                      <a:schemeClr val="accent3"/>
                    </a:gs>
                  </a:gsLst>
                  <a:lin ang="5400000" scaled="0"/>
                </a:gradFill>
              </a:defRPr>
            </a:lvl1pPr>
          </a:lstStyle>
          <a:p>
            <a:r>
              <a:rPr lang="en-US" noProof="0"/>
              <a:t>Slide Title</a:t>
            </a:r>
          </a:p>
        </p:txBody>
      </p:sp>
      <p:sp>
        <p:nvSpPr>
          <p:cNvPr id="115" name="Picture Placeholder 114">
            <a:extLst>
              <a:ext uri="{FF2B5EF4-FFF2-40B4-BE49-F238E27FC236}">
                <a16:creationId xmlns:a16="http://schemas.microsoft.com/office/drawing/2014/main" id="{E3EBE92A-7725-4607-8F24-45AAB047DF2D}"/>
              </a:ext>
            </a:extLst>
          </p:cNvPr>
          <p:cNvSpPr>
            <a:spLocks noGrp="1"/>
          </p:cNvSpPr>
          <p:nvPr>
            <p:ph type="pic" sz="quarter" idx="11" hasCustomPrompt="1"/>
          </p:nvPr>
        </p:nvSpPr>
        <p:spPr>
          <a:xfrm rot="-180000">
            <a:off x="856087" y="2165684"/>
            <a:ext cx="3436364" cy="3436364"/>
          </a:xfrm>
          <a:ln w="635000" cap="rnd" cmpd="sng">
            <a:solidFill>
              <a:schemeClr val="tx1"/>
            </a:solidFill>
            <a:miter lim="800000"/>
          </a:ln>
          <a:effectLst>
            <a:outerShdw dist="114300" dir="2700000" algn="tl" rotWithShape="0">
              <a:prstClr val="black">
                <a:alpha val="14000"/>
              </a:prstClr>
            </a:outerShdw>
          </a:effectLst>
        </p:spPr>
        <p:txBody>
          <a:bodyPr anchor="ctr">
            <a:normAutofit/>
          </a:bodyPr>
          <a:lstStyle>
            <a:lvl1pPr marL="0" indent="0" algn="ctr">
              <a:buNone/>
              <a:defRPr sz="1600"/>
            </a:lvl1pPr>
          </a:lstStyle>
          <a:p>
            <a:r>
              <a:rPr lang="en-US" noProof="0" dirty="0"/>
              <a:t>Drag and Drop or Insert Your Picture</a:t>
            </a:r>
          </a:p>
        </p:txBody>
      </p:sp>
      <p:sp>
        <p:nvSpPr>
          <p:cNvPr id="112" name="Picture Placeholder 111">
            <a:extLst>
              <a:ext uri="{FF2B5EF4-FFF2-40B4-BE49-F238E27FC236}">
                <a16:creationId xmlns:a16="http://schemas.microsoft.com/office/drawing/2014/main" id="{E103B770-AEFD-44FF-BADF-AB68C428CBB9}"/>
              </a:ext>
            </a:extLst>
          </p:cNvPr>
          <p:cNvSpPr>
            <a:spLocks noGrp="1"/>
          </p:cNvSpPr>
          <p:nvPr>
            <p:ph type="pic" sz="quarter" idx="10" hasCustomPrompt="1"/>
          </p:nvPr>
        </p:nvSpPr>
        <p:spPr>
          <a:xfrm rot="-180000">
            <a:off x="5428758" y="1953047"/>
            <a:ext cx="2487273" cy="2487273"/>
          </a:xfrm>
          <a:ln w="254000" cap="rnd" cmpd="sng">
            <a:solidFill>
              <a:schemeClr val="bg1">
                <a:lumMod val="95000"/>
              </a:schemeClr>
            </a:solidFill>
            <a:miter lim="800000"/>
          </a:ln>
          <a:effectLst>
            <a:outerShdw dist="114300" dir="2700000" algn="tl" rotWithShape="0">
              <a:prstClr val="black">
                <a:alpha val="14000"/>
              </a:prstClr>
            </a:outerShdw>
          </a:effectLst>
        </p:spPr>
        <p:txBody>
          <a:bodyPr anchor="ctr">
            <a:normAutofit/>
          </a:bodyPr>
          <a:lstStyle>
            <a:lvl1pPr marL="0" indent="0" algn="ctr">
              <a:buNone/>
              <a:defRPr sz="1600"/>
            </a:lvl1pPr>
          </a:lstStyle>
          <a:p>
            <a:r>
              <a:rPr lang="en-US" noProof="0" dirty="0"/>
              <a:t>Drag and Drop or Insert Your Picture</a:t>
            </a:r>
          </a:p>
        </p:txBody>
      </p:sp>
      <p:sp>
        <p:nvSpPr>
          <p:cNvPr id="114" name="Picture Placeholder 10">
            <a:extLst>
              <a:ext uri="{FF2B5EF4-FFF2-40B4-BE49-F238E27FC236}">
                <a16:creationId xmlns:a16="http://schemas.microsoft.com/office/drawing/2014/main" id="{FCBEE3C2-FE80-4EFB-9950-B294D6499046}"/>
              </a:ext>
            </a:extLst>
          </p:cNvPr>
          <p:cNvSpPr>
            <a:spLocks noGrp="1"/>
          </p:cNvSpPr>
          <p:nvPr>
            <p:ph type="pic" sz="quarter" idx="12" hasCustomPrompt="1"/>
          </p:nvPr>
        </p:nvSpPr>
        <p:spPr>
          <a:xfrm rot="-180000">
            <a:off x="9071555" y="1760798"/>
            <a:ext cx="2315650" cy="2813227"/>
          </a:xfrm>
          <a:solidFill>
            <a:schemeClr val="accent1"/>
          </a:solidFill>
          <a:ln w="635000" cap="rnd" cmpd="dbl">
            <a:gradFill>
              <a:gsLst>
                <a:gs pos="100000">
                  <a:srgbClr val="665B3C"/>
                </a:gs>
                <a:gs pos="41620">
                  <a:srgbClr val="E4D6AE"/>
                </a:gs>
                <a:gs pos="43000">
                  <a:schemeClr val="bg1">
                    <a:lumMod val="95000"/>
                  </a:schemeClr>
                </a:gs>
                <a:gs pos="17000">
                  <a:schemeClr val="bg1">
                    <a:lumMod val="50000"/>
                  </a:schemeClr>
                </a:gs>
                <a:gs pos="0">
                  <a:schemeClr val="tx1">
                    <a:lumMod val="65000"/>
                    <a:lumOff val="35000"/>
                  </a:schemeClr>
                </a:gs>
              </a:gsLst>
              <a:lin ang="5220000" scaled="0"/>
            </a:gradFill>
            <a:miter lim="800000"/>
          </a:ln>
          <a:effectLst>
            <a:innerShdw blurRad="63500" dist="50800" dir="13500000">
              <a:prstClr val="black">
                <a:alpha val="50000"/>
              </a:prstClr>
            </a:innerShdw>
          </a:effectLst>
        </p:spPr>
        <p:txBody>
          <a:bodyPr anchor="ctr">
            <a:normAutofit/>
          </a:bodyPr>
          <a:lstStyle>
            <a:lvl1pPr marL="0" indent="0" algn="ctr">
              <a:buNone/>
              <a:defRPr sz="1600"/>
            </a:lvl1pPr>
          </a:lstStyle>
          <a:p>
            <a:r>
              <a:rPr lang="en-US" noProof="0" dirty="0"/>
              <a:t>Drag and Drop or Insert Your Picture</a:t>
            </a:r>
          </a:p>
        </p:txBody>
      </p:sp>
    </p:spTree>
    <p:extLst>
      <p:ext uri="{BB962C8B-B14F-4D97-AF65-F5344CB8AC3E}">
        <p14:creationId xmlns:p14="http://schemas.microsoft.com/office/powerpoint/2010/main" val="375610773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FA11-2377-47E2-83F6-EC34726AA5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690806-2591-4376-AF08-9720C7B808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33BA5C-251B-4748-918F-F8BAE60C612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B31DA18-DF8E-4192-9D8F-50664A2A297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2431F39-9086-40FE-9AC3-A388966DA9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71312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306A-CC60-49AE-A768-93BADFAF5C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548822-82BA-4B7D-B304-C243E2EB2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F63EA-AC07-4BA4-B9D9-1BCDD00582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A732F0-72B0-460C-8518-9A6C7D2B49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AE836BB-4527-43D3-9CC6-44E8DF8C2F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94442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25820-F79E-4F1B-B908-2FB9C9CB73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DC1696-744E-4652-85AC-F516CE4E7C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4FE0F5-F77D-47AB-8D8C-338F414749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8C3C4E-9CFB-41F6-BE01-C86C136F99C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A6A53F1-9F73-4432-8C36-4353CA9C6C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0982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F3B6-2E6E-4A54-B377-D4991D8036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E6DBA-5CC8-4376-BC94-718733B65B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6FEDC9-4BCF-4306-B8A2-FEE1E5956C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FFE34-2F26-4A6A-AA23-B63D041F60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02422752-BDB7-4C9A-BAA3-EDD932AD355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E7DF8BA-4BD6-400F-84F0-054B9BD10B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827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DEB179-D178-4E41-931A-3AB940D2EA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4F61F8-551A-44D0-8713-BA1FE7998F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2B94C-4361-4060-819C-E7DB556B324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B69CB5A-EA0F-4A10-8346-AF138A2CADC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F8776EB-F3A2-454D-AAD0-E0BD5FA1FE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46967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BF67D-2080-485A-B54B-006BA1328F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2A75D8-912E-418B-8476-340204DF61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9DFB07-72F4-473F-9A7A-81ED956832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C2AA6E-E756-4063-A60B-95E7624E8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A51DBD-9BD6-4365-8CB0-116220C67E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BB70E6-29A5-4E9C-8F88-D8C55AE3812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C681638B-87DA-4356-A0C5-A4A511567A9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EB3910CB-B454-466B-9100-105B5ED609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61438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8D16-5C3D-4A93-BE64-26A1281B79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02F73D-1A49-4CD9-B80D-1877711A4C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D21071C3-9D7D-4052-8330-8C5078FED4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653FFBA-0167-450A-A084-C2B26FB6C5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99693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410D-7D53-426C-99BE-EE6FFC20CBF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DF6700C-698E-41D8-BB4E-DECD1045820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AC63065-A136-41E5-B2EC-9485877E3B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26250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B5AA-612D-4C6F-A493-E4BAB5FF67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0C7BCB-F3B0-4BBC-B589-A3B835E9D7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806E38-C455-4AE5-A845-65551B556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1D5A6-1354-4A1C-85BF-5F84E8D91E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260EC87A-A452-4A54-A5BE-848205E5EB7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FBAF0AB-E5C9-4B37-8B29-AED970FC34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42006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083C-50E5-4668-9A96-3C9923472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97A897-A401-4776-B1D6-ADD806649F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C8924D-5BDD-4B33-B03D-F0BB53AD6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373EFD-7D75-41A3-ACFE-4FD86F067EB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0D7C76C5-C762-4986-9399-716CDA7487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F9D7691-10E6-4213-B7A3-152BBD3DC3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59983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8B03-3B3A-45FD-BB84-80DA419B02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4376A7-C127-410F-8B19-60FB0D26D6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19519E-F5C0-49A9-BA92-3957373441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17109D3-07EB-43E4-A0F7-7D3812B018F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82AB98F-DE56-4B54-B383-D97949C79A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9307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4E9F8-348C-4155-BAEA-02E5E419D5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627F02-E8EA-4F6A-A222-6601A6F125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CC1D2-98E7-4AF2-8CB2-89DD6F00BA7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75E8065-9F95-48EA-B0FD-72C0E92592E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6D0FE0D-FDC1-4FA2-9BF0-3D44AA1A21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231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8940311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2508805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321329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1930596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457200"/>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558857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457200"/>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37796222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457200"/>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381843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CCB1A0-AD4F-4D82-BA46-E77874A4F954}"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BD510-5BF2-45E2-921B-321418CC8FA8}" type="slidenum">
              <a:rPr lang="en-US" smtClean="0"/>
              <a:t>‹#›</a:t>
            </a:fld>
            <a:endParaRPr lang="en-US"/>
          </a:p>
        </p:txBody>
      </p:sp>
    </p:spTree>
    <p:extLst>
      <p:ext uri="{BB962C8B-B14F-4D97-AF65-F5344CB8AC3E}">
        <p14:creationId xmlns:p14="http://schemas.microsoft.com/office/powerpoint/2010/main" val="39797759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396838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6652555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0617253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710649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2361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1894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193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4150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0159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799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CCB1A0-AD4F-4D82-BA46-E77874A4F954}" type="datetimeFigureOut">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BD510-5BF2-45E2-921B-321418CC8FA8}" type="slidenum">
              <a:rPr lang="en-US" smtClean="0"/>
              <a:t>‹#›</a:t>
            </a:fld>
            <a:endParaRPr lang="en-US"/>
          </a:p>
        </p:txBody>
      </p:sp>
    </p:spTree>
    <p:extLst>
      <p:ext uri="{BB962C8B-B14F-4D97-AF65-F5344CB8AC3E}">
        <p14:creationId xmlns:p14="http://schemas.microsoft.com/office/powerpoint/2010/main" val="226887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3285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8680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3606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2185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9459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F644D-4979-4438-AB0F-9DC0D95C74A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a:extLst>
              <a:ext uri="{FF2B5EF4-FFF2-40B4-BE49-F238E27FC236}">
                <a16:creationId xmlns:a16="http://schemas.microsoft.com/office/drawing/2014/main" id="{EFC5750C-A85B-42B7-8555-276376B412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501007FB-286C-48E6-AAF1-D5D3772810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97690E-6E25-4C89-A602-E7F1B71E339B}"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63EE486A-9125-4093-8511-1E746D626F7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6" name="Marcador de número de diapositiva 5">
            <a:extLst>
              <a:ext uri="{FF2B5EF4-FFF2-40B4-BE49-F238E27FC236}">
                <a16:creationId xmlns:a16="http://schemas.microsoft.com/office/drawing/2014/main" id="{D0C88DFE-40B0-47A1-90C1-BD8984BFE2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5178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A1867C-E4DD-4853-9DFF-9002D6D33EFD}"/>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127F7DC1-439E-41F2-AF4D-157A31F65D3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788C3A4D-04A6-41A1-84A4-523D150FA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109A62-B69C-40DD-970B-1650CA3731B6}"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6535DEB6-7D2A-4281-ABE8-D588AFCEB29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6" name="Marcador de número de diapositiva 5">
            <a:extLst>
              <a:ext uri="{FF2B5EF4-FFF2-40B4-BE49-F238E27FC236}">
                <a16:creationId xmlns:a16="http://schemas.microsoft.com/office/drawing/2014/main" id="{63AEEC55-8594-4676-BD1F-2114C37FAB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727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9BC78-60A4-4ECA-B2EE-7482C78AA3D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9E6377AF-B8DF-4268-AF3E-AB6979D466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BB7C8B3-3F4C-4062-9B90-66B6BD5706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1ED34A-CA14-4106-981A-FEC9BD46938F}"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51BA5C30-D041-476C-A225-7D0E8933D0A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6" name="Marcador de número de diapositiva 5">
            <a:extLst>
              <a:ext uri="{FF2B5EF4-FFF2-40B4-BE49-F238E27FC236}">
                <a16:creationId xmlns:a16="http://schemas.microsoft.com/office/drawing/2014/main" id="{AA3B6768-88E1-4DF6-86DC-15A9F581BC6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7233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B9EE65-8139-448F-9BB2-9DD6F9E163D5}"/>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A684F606-F87C-4646-BB53-D21DB4A26DF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9455C3EB-8970-4953-B93A-FF1542C7384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0833C9E9-F23A-4B74-8CEC-4F1E0AFBAE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D517CF-59CA-476F-B9FE-75042A776DF5}"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pie de página 5">
            <a:extLst>
              <a:ext uri="{FF2B5EF4-FFF2-40B4-BE49-F238E27FC236}">
                <a16:creationId xmlns:a16="http://schemas.microsoft.com/office/drawing/2014/main" id="{C1AFBC6A-E616-4BD8-9870-78F97B6BAD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7" name="Marcador de número de diapositiva 6">
            <a:extLst>
              <a:ext uri="{FF2B5EF4-FFF2-40B4-BE49-F238E27FC236}">
                <a16:creationId xmlns:a16="http://schemas.microsoft.com/office/drawing/2014/main" id="{43E9FB73-B607-42C3-91DB-586DF1330F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3817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19B5FA-EEDC-4493-866F-D4AD8CD38FC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F38E1718-52FA-403F-8A4A-48B27B52AA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DB7F7C9-9625-4A49-A928-4F7FF3553D9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3029EFE1-E695-4403-B69A-13E4F3037F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F569A6A-47C5-4396-98DD-51EA292C5EB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AEDA1399-DFAF-41EF-A277-AAB804D2868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2B5638-D560-4AEC-AE2E-717726CC4384}"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Marcador de pie de página 7">
            <a:extLst>
              <a:ext uri="{FF2B5EF4-FFF2-40B4-BE49-F238E27FC236}">
                <a16:creationId xmlns:a16="http://schemas.microsoft.com/office/drawing/2014/main" id="{151A4CA1-B21F-4C5C-87C4-6305256C1E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9" name="Marcador de número de diapositiva 8">
            <a:extLst>
              <a:ext uri="{FF2B5EF4-FFF2-40B4-BE49-F238E27FC236}">
                <a16:creationId xmlns:a16="http://schemas.microsoft.com/office/drawing/2014/main" id="{0F8A1FD2-6883-4365-9F14-125A4E4B03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600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CCB1A0-AD4F-4D82-BA46-E77874A4F954}" type="datetimeFigureOut">
              <a:rPr lang="en-US" smtClean="0"/>
              <a:t>3/16/20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CBD510-5BF2-45E2-921B-321418CC8FA8}" type="slidenum">
              <a:rPr lang="en-US" smtClean="0"/>
              <a:t>‹#›</a:t>
            </a:fld>
            <a:endParaRPr lang="en-US"/>
          </a:p>
        </p:txBody>
      </p:sp>
    </p:spTree>
    <p:extLst>
      <p:ext uri="{BB962C8B-B14F-4D97-AF65-F5344CB8AC3E}">
        <p14:creationId xmlns:p14="http://schemas.microsoft.com/office/powerpoint/2010/main" val="13023750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A8DB-2584-4CB7-85A9-BF2AC08570AF}"/>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C02BEEB6-70D9-4206-94E5-615CF65AAC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4444A5C-149B-426C-9280-5C2E7269E59C}"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Marcador de pie de página 3">
            <a:extLst>
              <a:ext uri="{FF2B5EF4-FFF2-40B4-BE49-F238E27FC236}">
                <a16:creationId xmlns:a16="http://schemas.microsoft.com/office/drawing/2014/main" id="{8C86C906-EE83-4D4F-BF9F-5E383A3B803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5" name="Marcador de número de diapositiva 4">
            <a:extLst>
              <a:ext uri="{FF2B5EF4-FFF2-40B4-BE49-F238E27FC236}">
                <a16:creationId xmlns:a16="http://schemas.microsoft.com/office/drawing/2014/main" id="{074A7900-35D5-4F21-954F-E0B034B362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7478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7731FF7-0D67-463B-95AE-B300A319E35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7FEA0F3-CF54-4B34-9AB3-1980145FD162}"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Marcador de pie de página 2">
            <a:extLst>
              <a:ext uri="{FF2B5EF4-FFF2-40B4-BE49-F238E27FC236}">
                <a16:creationId xmlns:a16="http://schemas.microsoft.com/office/drawing/2014/main" id="{78C60C49-89A9-4A5B-8AA2-28F7B0C1594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4" name="Marcador de número de diapositiva 3">
            <a:extLst>
              <a:ext uri="{FF2B5EF4-FFF2-40B4-BE49-F238E27FC236}">
                <a16:creationId xmlns:a16="http://schemas.microsoft.com/office/drawing/2014/main" id="{787181ED-40CA-4E4F-B276-FD52025600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171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8C0107-931F-4669-AE0E-B97232BB25A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751EB7E9-F637-4C19-95DB-75193D88C2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CE32CC2C-8770-4549-92AB-00DDEA690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2EAF170-4303-43D3-A972-C1A725D78BE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15DA66B-3E63-46AB-8301-662BAE6696A1}"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pie de página 5">
            <a:extLst>
              <a:ext uri="{FF2B5EF4-FFF2-40B4-BE49-F238E27FC236}">
                <a16:creationId xmlns:a16="http://schemas.microsoft.com/office/drawing/2014/main" id="{1DFB301A-5B2F-4475-99BE-FA46B3B736C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7" name="Marcador de número de diapositiva 6">
            <a:extLst>
              <a:ext uri="{FF2B5EF4-FFF2-40B4-BE49-F238E27FC236}">
                <a16:creationId xmlns:a16="http://schemas.microsoft.com/office/drawing/2014/main" id="{139AF585-06AE-478B-8C7C-3EF68B305E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7648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F6D04E-3B21-4A6C-B0F8-E14B99BCE94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C01023AE-FA24-4EB3-BA41-8285E9B2ED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BFE880A2-3D61-4FB1-AC3A-757227123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7B19F97-DDBC-4CC3-B1F3-82E2F1F8AE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69942A-9BBD-48B6-9B2E-D36DF949F7D4}"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pie de página 5">
            <a:extLst>
              <a:ext uri="{FF2B5EF4-FFF2-40B4-BE49-F238E27FC236}">
                <a16:creationId xmlns:a16="http://schemas.microsoft.com/office/drawing/2014/main" id="{4D8FA8A6-3513-4CD3-8EA1-EE3524683DC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7" name="Marcador de número de diapositiva 6">
            <a:extLst>
              <a:ext uri="{FF2B5EF4-FFF2-40B4-BE49-F238E27FC236}">
                <a16:creationId xmlns:a16="http://schemas.microsoft.com/office/drawing/2014/main" id="{2669067F-1D80-4EFD-8DCC-4C3E8975F0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3147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453C8-510D-49A9-BE05-7A9A8A5D3BE1}"/>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58E5B258-C491-40EA-BBD5-3815F41BCC4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5C18CFC4-2713-4448-B18A-449C52DB481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2B0B78F-0385-4A46-A0AC-6411E4F7F6DC}"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B271C209-3803-472F-A633-397BD49F3AA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6" name="Marcador de número de diapositiva 5">
            <a:extLst>
              <a:ext uri="{FF2B5EF4-FFF2-40B4-BE49-F238E27FC236}">
                <a16:creationId xmlns:a16="http://schemas.microsoft.com/office/drawing/2014/main" id="{1BB8D36F-A2E4-44B3-B627-61D24DE644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512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0D48968-0022-4FDD-A79B-16C290E130F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2561DE79-8ADF-4E0A-B20A-24D524CFB89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6D225C4A-0848-40F6-BD51-C0E92A67B2B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0A40EFC-0A0F-4B60-AFA3-BE71C3FAF4FA}"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42E87321-38E2-4A5C-A7FE-363AE29C175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6" name="Marcador de número de diapositiva 5">
            <a:extLst>
              <a:ext uri="{FF2B5EF4-FFF2-40B4-BE49-F238E27FC236}">
                <a16:creationId xmlns:a16="http://schemas.microsoft.com/office/drawing/2014/main" id="{8E03B651-2AFF-46FB-AA41-951CBB4B81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155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EAF9-F3B3-6140-9BAB-5D4FA186AC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ECB294-EBCD-0C4C-B978-F55C8A607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0E4586-5845-2141-BD97-7A20EED678F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7DC0BDB-94B3-7C4B-A25F-E36C13E589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CC22996-1701-EC42-BF5E-24B1EA1521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7536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1A2D-1FE0-154D-BA67-CF56F5873F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92A60-9BBA-8B4C-B91D-341184D85C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C3939-F2ED-E94D-BBB7-99281EC84CD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05290C7-6770-EC49-8E74-D34682CDBC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E3EF0E9-0329-BF45-8D17-958AB12B9F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366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DD4C-12F3-5F49-96AC-A6CBB0071A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6DE3DE-F67E-7D44-B1E0-191A7F71E7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1F63C5-D55C-3D47-9DAB-E902738C31B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D4DAFA7-4424-124B-98DA-53289B9A68E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4505A9F-DF09-3942-869E-4547F29F43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3246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D2247-6DA5-E245-8ABE-56E2BADFC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94DB16-7C5C-2A43-8583-AFFF1C9FE6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490C59-F92B-A947-8915-4ABF672614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E34A12-DC70-774D-882D-6F71B37998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2E403398-6C53-214C-BA24-B32FD48859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3A584A2-4194-DF4D-B151-7668645314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263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CCB1A0-AD4F-4D82-BA46-E77874A4F954}" type="datetimeFigureOut">
              <a:rPr lang="en-US" smtClean="0"/>
              <a:t>3/16/20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CBD510-5BF2-45E2-921B-321418CC8FA8}" type="slidenum">
              <a:rPr lang="en-US" smtClean="0"/>
              <a:t>‹#›</a:t>
            </a:fld>
            <a:endParaRPr lang="en-US"/>
          </a:p>
        </p:txBody>
      </p:sp>
    </p:spTree>
    <p:extLst>
      <p:ext uri="{BB962C8B-B14F-4D97-AF65-F5344CB8AC3E}">
        <p14:creationId xmlns:p14="http://schemas.microsoft.com/office/powerpoint/2010/main" val="32343842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246B8-8D66-EE4B-AFD6-9D4E34557B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417F4-6A52-6A47-A355-C354BD338B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A60BAB-BF49-6E48-8BB0-01F1B0DC3A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2469FC-F10F-1847-A127-1C988B18DA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1081E6-C065-6C46-8DB5-67A7227D5F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B5F14C-7A71-0246-8A37-1944B24828C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D7411F1C-C63A-5244-B020-CE66647833B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86A00AC-5AF2-6C4F-8C6D-364C6C7032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1824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38E7-67D5-B340-84C5-257A046FA0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98F956-F84A-E245-8271-90FE33B7AD1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AF7943E-E185-2940-BE0F-DC21F9A33C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1B68F9D-5D4E-0246-A6D6-6548381EB6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6035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12D3B6-28ED-2748-AA65-D7F46F98FD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16BC95C-B6B9-964E-ACD0-EB97CB8CA10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8666E9F-E90E-C84D-8DEB-1CEAD4A569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0696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064F-039A-2443-A735-A215A12DAD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EF6DB5-1346-354E-B398-E49BCA5BD3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E014E3-9344-6C49-83DD-38EBD2FBD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098C06-C1F7-1243-84B3-0ADA8B0FEB7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91DB66A8-EEBE-174F-9A8D-10354B11257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49DB546-CBC9-AA44-8E3E-42B3EB8195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6686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7809F-A59E-DF41-8055-EDEA427AF2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476526-DDA4-4945-9A62-7AED91C8E7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92120D-75EA-E94C-88BF-3A41FAD21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FBF4A2-71E4-4C4A-B657-5706ABE6F6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CE84B73-0196-D441-B6F8-87A7BB92C97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CE25938-82F2-2F47-8A73-B4960D78FC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0925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A1B1-B284-5E4E-8756-2ADDF9B9F3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608777-37D9-B24A-8F33-CB46B864EC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948FB-64F6-2E4A-AD4F-97752FFE18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15C0F6E-D323-8A4F-9597-FB6F11EDC7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C66B105-408C-8740-8EEF-25BF539178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216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EFBE73-25DD-034E-9F2C-A0497C740D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B06974-7CF0-3F4E-B48F-0111B6DFF0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408726-94DD-6247-8464-F7CC13B0F14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3E01103-A22C-F444-A680-7BCA6B957F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CD87B33-C600-1D47-BA66-44087736F5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8037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A546A-C654-446E-B7D6-DF019C49BD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03CD3D-1364-456A-857A-3FAE2D901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BA8263-4FE8-48D1-9523-EE994A51290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20FA234-9447-4C70-B8DA-02FFAD01ED8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0767CBF-887E-4C26-BA17-485B7C7175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8258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6894B-3768-4D61-A7EC-3C0561EAE5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946204-477D-4A8C-82F7-F66BA374B6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3318C-00DB-4D4C-B88E-D63ACAC1B0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FA52839-55A9-4FCF-A3DC-73018074669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8A92591-4A15-4737-A002-45F2D9AB89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3796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8733-0850-48EE-8529-5C4419EE1D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08B390-F511-4244-971B-34E80E4A98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C473-C7C6-4E35-AD51-3A7190839DA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2F47499-1D0B-46C0-90AD-7A588C17695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A966A2E-B3A7-45B2-9C50-3AAFFEF2B7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270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CB1A0-AD4F-4D82-BA46-E77874A4F954}" type="datetimeFigureOut">
              <a:rPr lang="en-US" smtClean="0"/>
              <a:t>3/16/20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CBD510-5BF2-45E2-921B-321418CC8FA8}" type="slidenum">
              <a:rPr lang="en-US" smtClean="0"/>
              <a:t>‹#›</a:t>
            </a:fld>
            <a:endParaRPr lang="en-US"/>
          </a:p>
        </p:txBody>
      </p:sp>
    </p:spTree>
    <p:extLst>
      <p:ext uri="{BB962C8B-B14F-4D97-AF65-F5344CB8AC3E}">
        <p14:creationId xmlns:p14="http://schemas.microsoft.com/office/powerpoint/2010/main" val="16320526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BD6D0-BFD7-4D95-8D72-7F8DF95AB3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B74EB0-B480-46CB-BC04-6866EBB0E4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37873B-BEA9-41DB-85F9-3D8C2680AD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19AE37-BE20-4C75-AD9F-081A97F41C6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26D76118-5D2D-4005-B198-ECA55A90A9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5CB1A3F3-77A7-4005-9999-39A0091F28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0766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70EC-30A7-4C28-8CFC-C7A1A0D16F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1411EB-03A0-4180-B29E-5FF1C6836C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63768E-FB0B-4F2A-9038-E78D526F90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4BC157-CC8A-4FC9-8311-CAFB33913E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C85366-33DB-4924-B695-6043922499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8725CA-72EE-467F-A851-7B312058A47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36730C91-D1BF-433E-A27F-43608EA49A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44195DE-D67B-4220-B381-8C9780335D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2547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B46-C6E7-4CA7-A2AF-5DBDE7FE3F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3F4F0E-7A6A-4D64-9CB2-10AFFDB6FF6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AAE0A812-82A9-4C4E-AD55-AC0BF3A3ED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698BFAE5-D23A-40F0-A24F-5B07F08685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018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8CDDD1-E49F-4A04-A953-C5275A30618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01B5556-DD08-440A-A4E4-64D5F5E8298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26C67BB-141D-4D61-8E69-9298F44AA6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5344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E58A-1BAF-4EDB-89E7-4CED4BFC6C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05C51B-1D77-4512-937F-7CA67134B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24A54F-A89F-4C8C-908E-A0BE548DE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966C18-6D41-49E6-8C3C-B2FB64AD92F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F820FA7D-9FF6-4011-8A6A-3473E6EF506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CAB92D8-492B-4BB9-A35A-92CD31E5A8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4281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A44E-56D6-4FB3-B6C2-456E7FA32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B0727D-397E-42E1-A6F4-F0875DB9EA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BAAD10-B914-4A20-B6A1-27A10000FA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3963E-6758-4116-A771-391E4D5A7E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01C7997C-9CC5-4F4A-A89E-F1DA5976E2D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344DA01-3716-47A1-887D-FB5F771F10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7838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AA51-861A-4981-9374-04520B226C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E99369-117D-4326-8219-F0956DB8CB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A9BAF0-689E-46D0-95CC-03D9954AEEE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8D405E0-5A8A-4237-AF31-A9EB2CE3A18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F162FB3-50B9-47A8-98E9-8613E5E7E4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26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5592E9-5B81-4C29-B195-E7D0E88521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566F5-F99D-4035-BC6F-43AFCC4311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115A9-6895-4A84-99AD-C3DEAA8381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61A9A94-478D-490F-9894-180C2781D8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608D522-B769-44E8-8E1A-ED6FD37828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626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A3B2F-888A-46B0-9F3D-A93F074AB4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64AB39-FEEF-49E3-82DE-1800E338C8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B82B33-B6BB-4410-9AA4-FCED92E28A0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D0D191-81B3-4A9C-987F-EA03909FD4F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6E58A7E-DFE2-471E-8E9B-0D8F5BACCC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7888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A823-9AF8-4CAE-8855-4B4C895C41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F77B03-066A-4EF7-BDD1-73B39688E5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1F5E1-0F33-4004-872E-185A509A70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B5BB9B8-2D52-4B97-AA10-1A3E1082AB1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74FAB5A-75AD-47C6-B170-BF714A564B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855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CCB1A0-AD4F-4D82-BA46-E77874A4F954}" type="datetimeFigureOut">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BD510-5BF2-45E2-921B-321418CC8FA8}" type="slidenum">
              <a:rPr lang="en-US" smtClean="0"/>
              <a:t>‹#›</a:t>
            </a:fld>
            <a:endParaRPr lang="en-US"/>
          </a:p>
        </p:txBody>
      </p:sp>
    </p:spTree>
    <p:extLst>
      <p:ext uri="{BB962C8B-B14F-4D97-AF65-F5344CB8AC3E}">
        <p14:creationId xmlns:p14="http://schemas.microsoft.com/office/powerpoint/2010/main" val="36559284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8D20-D261-43CB-9A54-A79AE7A521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B6A486-CD08-4DE9-8FA8-83B89E3FED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B46FEA-1AF4-405E-9281-5570C69F66B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C929F2-2BA7-40D6-B9F3-B5D07070E4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41A9D84-5666-4E4C-B380-352C2F59CC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1113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9E520-9C75-4624-8FE4-1638A16B96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241E3B-C190-4865-BAF3-46CBC2EACF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95342F-17D4-4C94-B2C6-6DFB1E38AB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B344E9-65A1-40B3-BE2C-0B038FB43F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8742BEFD-684F-4F26-B8B5-70C1B88FEA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B6A4F99-7A2C-4DAD-BC54-C2E9031FD0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48332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13F5-6DA7-44B4-B502-84581F03AA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532834-24AA-43B9-9280-2B85A85CBA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D2DFEC-C08D-4FB6-AF8B-ADE235E217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3976F9-C378-4747-9863-821A925DC6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1F30D0-F02D-461B-8CEB-7A33A83D61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153DBE-04C3-4D6C-9EAF-8860929A39C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39686C82-A23A-4FF9-9800-78962EFD14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F83F36CA-C67F-494B-AB40-A868695186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0737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3527-270D-446A-B889-C93502C54C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8E5A42-427C-4D01-B310-4789381679F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1D0E679-D97E-4D84-9DBF-1EB43684C63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A3FA1027-BB2E-4B60-ABF7-96727D8096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1124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9E68E7-A96F-45F3-86E4-B440EFD33DA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6BFB225E-BE4E-49B2-9647-83DB786F173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4C05CAB-9EB7-41CE-A969-FA61CF9432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1046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C20C-36DB-4B9B-986D-FDBDBAF52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1E6CF7-2844-4380-B9E7-9D6A1B1129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2A54B6-ACFF-49C0-B7BC-F323A5095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58018D-F35B-4D30-B92B-4C815F0B099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282E7CA-CF82-4462-9A54-19522B91715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2258B64-ABDC-4AEC-B22F-AB87F035811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208512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FF31-C136-4F9A-9A69-23A53A5147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26D3A3-916F-43E7-8AD3-6AA5E610CF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C241AB-F5AA-46A0-A89C-C0005BDFF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4567D6-35BD-4774-961C-FEF006B3BE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A892137A-4520-441B-A8F5-7ED7A10B9AD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5B9C1BA-1EE6-4794-B8CB-5A29418E33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3271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6D10-1DA2-4328-8C57-5177E40BD9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E43A59-BE81-43C6-9327-91EADBD7C2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CC4FC-F473-4A5C-B891-F11CB427BD3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6FE6B16-0C62-4DA6-8073-8EE6FC593B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51B68FA-CF25-454B-B94A-0E0F02D11F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425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DC2F8-DAE2-4D34-8774-597E9020F0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BE39D-E83C-454B-83EC-282B6DCD46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BD187-E303-498F-8D16-C357EAA57EC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C77D963-0654-488B-B228-688DFB1BD97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CF4CD46-496B-4D03-BE6F-59B77B6FD1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9032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EDD3-D7B6-4A0B-B320-DE41AE3FF0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C98AA0-C8D1-4E0A-AC7F-5DB260D8D0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A83F86-39FB-41D2-98B1-FD30FED3CC7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0A5F2D1-0336-47DC-BB8D-C01605E3E77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C6656A2-65E5-4A45-9F67-566DABB13A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88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CCB1A0-AD4F-4D82-BA46-E77874A4F954}" type="datetimeFigureOut">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BD510-5BF2-45E2-921B-321418CC8FA8}" type="slidenum">
              <a:rPr lang="en-US" smtClean="0"/>
              <a:t>‹#›</a:t>
            </a:fld>
            <a:endParaRPr lang="en-US"/>
          </a:p>
        </p:txBody>
      </p:sp>
    </p:spTree>
    <p:extLst>
      <p:ext uri="{BB962C8B-B14F-4D97-AF65-F5344CB8AC3E}">
        <p14:creationId xmlns:p14="http://schemas.microsoft.com/office/powerpoint/2010/main" val="14096134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3EE0-0EC4-42F2-B129-F24E03E3E5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D9D2AA-CE80-49D3-9013-9F48EB096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016555-CF68-4E8F-9497-588C3AE1855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06A755F-A44D-4550-AB78-B3A311BE8B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47A09A9-B82C-45E2-BA0F-3D38F500F7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336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0CE3-F664-4BEA-930D-40EDD836CC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AF9204-F67F-4EA8-A9AC-C695FEAAD4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5B7F3-8FAF-4E11-A3AD-7CC12FAF20B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436343C-5656-4C8F-9083-605A61289CD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765434A-131B-4C6C-ADCD-7A869334F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2407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2011-6DB0-4A01-85DD-9A21AB9343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F7A89E-0CB2-422A-82CD-AE2FB9E80C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E9CA68-DDF5-4E2B-A6B9-6F7B56F645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9A9E83-0BAE-4FFE-8AEC-4A208EFBEA8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ED3F2EE-99E6-4CB9-A686-B2175A82F3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EE344B7-6A82-4AF5-8D43-8EF0D5F6F5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0499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1E56-4640-4B31-8FEA-A89F6E3DFF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C331E4-8037-4473-A354-201FB3590C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D852A-8F18-475B-B224-1D553DBB3B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AFECE1-8FE3-4727-B7E2-A0D10D6DC6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D555C6-748D-4B1F-9FF5-B11EFB0A1F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CE68D7-C587-465A-86A2-2329C742D6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ABCA8F7E-72F8-496E-A9ED-832C6527EB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DFCA115C-0CE6-40BE-BA76-0FCC4C6E04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842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E8E-466B-4A85-8D30-DFD45259A0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352306-8E14-4E29-9011-7E44F5676F0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F76BC54A-F8A6-4454-B72B-2B4BF14C579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0369E5E-51F3-4074-87AE-87AE0ACD24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8309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6CCF4A-68A4-4AC2-9EF9-BBC43C36E5D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6DB087C-565C-4CE0-9041-21BBD675A05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1F23766-EFBD-45AD-823E-3297AA04BF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6642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FAD2-7B4B-434D-BEA2-2B51493BFD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E0C9F8-66B4-4B32-8F14-9D3F3B3E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50EB56-2041-4E83-93B0-13200E97B8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931E3-6A4E-4E56-8708-22B5A0DD23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241FD38B-DCEF-4FB4-B5F6-F268696171E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6E7CE99-3D84-4A0D-AB1F-F474C7F984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4821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8CC2-0918-4DF3-AE82-A959B543B7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5380C7-6FA7-425F-8763-453D5E3746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3E5060-A2DA-4B9A-976B-27EDF7C268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01F3AC-9A76-44CA-9310-A40D8C45105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A65E115-79D5-4399-86A5-20D6C041969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7DAACB-20E6-49E0-B697-0230890AC4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6455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15AC-5754-4128-8FF6-B27593CF11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C57454-D19F-4945-A71C-B7E4DB502F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8F5F5-6DFB-4671-AADE-583D944025A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7FC32B-6AE5-45ED-B9CD-A2995583C6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03A36C8-2806-4773-B158-52A2A8112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398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4EB4E1-B4FD-4517-88C4-FFD97C768F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B0AD42-364A-4379-A170-9F36BE0BC7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ADE8D-09DB-410C-AF3C-74297DA12A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EDB9F95-1921-41DC-AE41-EF1D152667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7FCF623-4021-4FD2-A7FB-663BEA1D68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1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heme" Target="../theme/theme12.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5.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6.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7.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6.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theme" Target="../theme/theme18.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19.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213.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theme" Target="../theme/theme20.xml"/><Relationship Id="rId5" Type="http://schemas.openxmlformats.org/officeDocument/2006/relationships/slideLayout" Target="../slideLayouts/slideLayout215.xml"/><Relationship Id="rId4" Type="http://schemas.openxmlformats.org/officeDocument/2006/relationships/slideLayout" Target="../slideLayouts/slideLayout21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3.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21.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CCB1A0-AD4F-4D82-BA46-E77874A4F954}" type="datetimeFigureOut">
              <a:rPr lang="en-US" smtClean="0"/>
              <a:t>3/16/20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BD510-5BF2-45E2-921B-321418CC8FA8}" type="slidenum">
              <a:rPr lang="en-US" smtClean="0"/>
              <a:t>‹#›</a:t>
            </a:fld>
            <a:endParaRPr lang="en-US"/>
          </a:p>
        </p:txBody>
      </p:sp>
    </p:spTree>
    <p:extLst>
      <p:ext uri="{BB962C8B-B14F-4D97-AF65-F5344CB8AC3E}">
        <p14:creationId xmlns:p14="http://schemas.microsoft.com/office/powerpoint/2010/main" val="334274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17F8BD-860D-46CD-964F-A3BA356AAB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882991-79AF-4022-866B-CAE71A7F1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B0823E-9CCA-4D53-9481-DAB2349CB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C462DD1-F603-40C2-85B6-9EA70E18544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AD285B6-5A07-4C7C-8FA9-25FE25A859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272AF98-5C80-4E20-A15D-FCDDBA3783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9074C11-5D3B-4021-9026-1AFE4536D4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2045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3F26A6-3A65-46A2-A107-6650EB9457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50E611-EBC9-4FAD-A4E4-6799C8086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01733D-2A0B-4C9B-86B1-7B9F8FB7C6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8BC69D-6B39-4C79-89D5-34865C0ECE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3F4641D-4637-4ED3-8284-E2F48A3B2C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CC8C158-E02D-4758-A833-3023B11E6F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1ED1D7E-7623-4810-8201-5923F35B0C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07876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53364" y="6536531"/>
            <a:ext cx="278924"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pPr algn="ctr" defTabSz="410751" hangingPunct="0"/>
            <a:fld id="{86CB4B4D-7CA3-9044-876B-883B54F8677D}" type="slidenum">
              <a:rPr lang="en-US" kern="0" smtClean="0">
                <a:solidFill>
                  <a:srgbClr val="000000"/>
                </a:solidFill>
              </a:rPr>
              <a:pPr algn="ctr" defTabSz="410751" hangingPunct="0"/>
              <a:t>‹#›</a:t>
            </a:fld>
            <a:endParaRPr lang="en-US" kern="0">
              <a:solidFill>
                <a:srgbClr val="000000"/>
              </a:solidFill>
            </a:endParaRPr>
          </a:p>
        </p:txBody>
      </p:sp>
    </p:spTree>
    <p:extLst>
      <p:ext uri="{BB962C8B-B14F-4D97-AF65-F5344CB8AC3E}">
        <p14:creationId xmlns:p14="http://schemas.microsoft.com/office/powerpoint/2010/main" val="2675544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2C8C51-45A4-514C-8278-95061B35E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B4789C-99E8-B74B-A389-17891368FC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870FE-EC95-6F42-925C-58850921DB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C2BCCCE-5F62-9E44-B606-EAB229A25FD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444359D-8310-9A4B-AC8D-C4E6241947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C982A5C-8DDF-8249-BED4-B9FE35995D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14E3EE1-E361-9E4B-983B-DB3A573722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101858"/>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CCDD84-D72A-4514-B678-C8FAFD6AF3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D65CC5-98FA-4B4A-B189-5AEE7ED8FB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DF5C7-E9C4-4239-B1F2-E538F111F3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12853EC-BCB8-433B-ADDE-DD3EF84AE3F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1A2FC54-AFAE-40FC-9E40-2FF69E8E6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04478E8-DB26-4885-BB61-84D3061DA0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EE647E0-EA7A-485B-B961-EF7F1130E78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204839"/>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468432-999A-164C-848A-46C11D5D18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0E5C25-DF5D-9A40-BA87-4031F00DC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E9AB9-54F1-9046-A7AB-250529895C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E234F9-11C5-784A-B421-A19F541E05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3B54516-79D9-D644-B64F-1EC4D0943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02F8819-75F3-A346-878D-B2EF7931CD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17B5E18-8D4A-7B43-BED0-6D337B0E7E5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0184407"/>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5BBEAB-E4D2-AC48-B63B-A30AB7DE39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4BF3CF-9A16-2D44-A5D2-614F1BA2F8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EEBAF-70C9-8A4C-958C-A06B0F4ABD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57D50DD-F65F-1C4E-BD1A-CCA4D24EB0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5E1430E-037B-FF4C-9DA1-15D8B4DE77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34030FB-0655-FA40-879E-D5BD9CB0D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C93766-5707-7341-8D53-B5F8AD9A835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920284"/>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E2DC07-54C9-A74C-A470-94E9D488E0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4795B-708D-C945-AA2B-F2920BC1B8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124AD-AF6C-2E49-9577-AD38E86856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8B98821-F8D7-9546-8CB4-2BB5DCCB36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B15ACA9-F186-E14E-B92A-9E2932BE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486F0D7-9623-C740-9259-E6B32D4FD4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13432DC-759B-2C45-871A-6E5E3ADC6E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32102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418CE4-8C4D-0D43-BCB6-C0A7A31682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2AB7EC-9DCE-3D4B-BA7B-9F4C2432C3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4A687-50DE-A645-9E76-D21C1EA1C2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5D2FA9E-1279-5C45-85E3-FD8F043E4B4A}"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F6F64E5-66DA-F147-90C2-3604D8C1F2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24D69F5-414A-0742-AA68-C15F0DF4E7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2207782-2602-3844-A11F-09C263E6618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768721"/>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EFB599-F43F-4647-9C9E-E0D26680C4B0}" type="datetimeFigureOut">
              <a:rPr lang="en-US" smtClean="0">
                <a:solidFill>
                  <a:prstClr val="black">
                    <a:tint val="75000"/>
                  </a:prstClr>
                </a:solidFill>
              </a:rPr>
              <a:pPr/>
              <a:t>3/16/20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ADAC7-C497-463C-B56F-7A7AE2FDA7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2329206"/>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965432-3301-445B-B0BA-7A9AD5DF63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BA96AA-9D44-4CD2-B2D6-B26908C910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9F1E7-5C21-4BEF-890F-09CDEF3B26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211B1BC-8A78-4366-98B6-E7F4346C0C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468C207-C64B-4230-A9E7-C43A869503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B16F38F-7383-4176-ABC9-F86F1C90E5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73C932-C598-45B1-ADFE-05E8193318A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2043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gradFill>
          <a:gsLst>
            <a:gs pos="100000">
              <a:srgbClr val="232939"/>
            </a:gs>
            <a:gs pos="0">
              <a:schemeClr val="tx1">
                <a:lumMod val="95000"/>
                <a:lumOff val="5000"/>
              </a:schemeClr>
            </a:gs>
          </a:gsLst>
          <a:lin ang="522000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E55CEE-7029-4EBB-BB73-2FC34893BEDE}"/>
              </a:ext>
            </a:extLst>
          </p:cNvPr>
          <p:cNvSpPr>
            <a:spLocks noGrp="1"/>
          </p:cNvSpPr>
          <p:nvPr>
            <p:ph type="title"/>
          </p:nvPr>
        </p:nvSpPr>
        <p:spPr>
          <a:xfrm rot="-180000">
            <a:off x="343381" y="402268"/>
            <a:ext cx="7910243" cy="1681497"/>
          </a:xfrm>
          <a:prstGeom prst="rect">
            <a:avLst/>
          </a:prstGeom>
        </p:spPr>
        <p:txBody>
          <a:bodyPr vert="horz" lIns="0" tIns="0" rIns="0" bIns="0" rtlCol="0" anchor="t">
            <a:noAutofit/>
          </a:bodyPr>
          <a:lstStyle/>
          <a:p>
            <a:r>
              <a:rPr lang="en-US" dirty="0"/>
              <a:t>Your Title</a:t>
            </a:r>
          </a:p>
        </p:txBody>
      </p:sp>
      <p:sp>
        <p:nvSpPr>
          <p:cNvPr id="3" name="Text Placeholder 2">
            <a:extLst>
              <a:ext uri="{FF2B5EF4-FFF2-40B4-BE49-F238E27FC236}">
                <a16:creationId xmlns:a16="http://schemas.microsoft.com/office/drawing/2014/main" id="{C077835D-5D88-495C-B1CF-AC59401B0C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42340"/>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Lst>
  <p:txStyles>
    <p:titleStyle>
      <a:lvl1pPr algn="l" defTabSz="914400" rtl="0" eaLnBrk="1" latinLnBrk="0" hangingPunct="1">
        <a:lnSpc>
          <a:spcPct val="70000"/>
        </a:lnSpc>
        <a:spcBef>
          <a:spcPct val="0"/>
        </a:spcBef>
        <a:buNone/>
        <a:defRPr sz="8800" kern="1200" spc="-300">
          <a:gradFill>
            <a:gsLst>
              <a:gs pos="0">
                <a:schemeClr val="accent4"/>
              </a:gs>
              <a:gs pos="100000">
                <a:schemeClr val="accent3"/>
              </a:gs>
            </a:gsLst>
            <a:lin ang="5400000" scaled="0"/>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A169CA-12EB-4780-AFCB-90B4F89891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B25F70-AB43-4D9D-835C-F25E3ECAA7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7D935-E7DD-42C9-9B8A-96C6A3CEFF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A79596C-2979-4042-855A-58031817945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8FF6234-B831-4891-ACA4-39803A8AD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44A0E4E-C5AC-4F87-8038-4DE3448C3B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7CEAB57-268F-4364-8E2C-58D9DC5265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222048"/>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336A17E-1E10-AD43-8D22-109B5D203BC6}" type="datetimeFigureOut">
              <a:rPr lang="en-US" smtClean="0">
                <a:solidFill>
                  <a:prstClr val="black">
                    <a:tint val="75000"/>
                  </a:prstClr>
                </a:solidFill>
              </a:rPr>
              <a:pPr defTabSz="457200"/>
              <a:t>3/16/20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6DD0CDC-889A-1743-9BCB-AEE4C7FAD52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6418006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5CC5533-E656-E94E-85CC-734E9F9BE8E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2921D3A-4982-4746-B31C-76B2459349A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3308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5C67849-4E89-4F52-A6E1-E0EB8E8643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81A11C93-BFA9-4BA9-BAD4-01F082D9D5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1C71412E-35F2-43F8-B931-29E3888C0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E1EC0C-4521-43EE-AFC5-0A1EA45C0C37}" type="datetime1">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16/3/20</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9B86E8FE-4826-4D69-9593-8EDA0AD31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Bryan Briones Ortiz</a:t>
            </a:r>
          </a:p>
        </p:txBody>
      </p:sp>
      <p:sp>
        <p:nvSpPr>
          <p:cNvPr id="6" name="Marcador de número de diapositiva 5">
            <a:extLst>
              <a:ext uri="{FF2B5EF4-FFF2-40B4-BE49-F238E27FC236}">
                <a16:creationId xmlns:a16="http://schemas.microsoft.com/office/drawing/2014/main" id="{5FCF2C8A-7991-4566-9B0C-26FB07CDF9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D002EFF-3880-4A02-9EF3-E494CAE8CFEB}" type="slidenum">
              <a:rPr kumimoji="0" lang="es-EC"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s-EC"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38814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AC39FB-825F-814E-8C44-436EC75240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07384F-2C56-8E41-A496-438E764704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5AD07A-EDF1-344B-87BC-7D58BF0D89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75364C3-5EF5-824B-99B5-83354C15FA4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5F161A6-DB09-DD4D-904E-2ABCA17931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DA58588-8D25-AA46-92FE-C24F5F11F2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FA2764A-55BF-9C47-927F-E3825C2F52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77074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9FE663-49D5-4FBA-8296-964CA3FB02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7ADC46-659A-46F0-A7E4-08EBB1BAD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5CCE7-EFC9-4EC7-A859-4C37562D2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3527A7E-2903-4CCF-BDE7-84F460AF6F7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2B01013-74C6-48EB-BA30-FBD4256C6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B6D64B9-35EE-4465-9C10-93E9C0592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43F103-DF1B-441E-ABDB-930FAA98997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53720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25CA7A-9D83-4C9D-8EC6-EE5555A4DD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01DA06-75EF-4870-BA29-AFA4B09838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5D916-823C-412B-8D5E-D3AD0D5974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A79959F-D156-4936-9C6A-91F5F3D6A4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83908D-B944-4B06-A8BA-699EC3760E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84C1B36-E478-436D-80DA-A7BE5F9DFF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2C79843-5EC4-4C0B-A9CD-10FB0C9766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9441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AE81E3-DE69-4B32-A094-13F819DDAD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7935CA-98D6-49BD-8A05-3CD47108F8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E0FC1-5498-495B-BAA2-E5352AC4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CF4FA43-20DF-406E-B2D1-971DC83C7F1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994D1B9-C8E1-4ABE-AC31-B5733857FE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C6F6C24-99AE-4068-A357-80837F1E78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6E3ECDF-EE8C-4296-B9D3-FBEFF65E8F0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30005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2"/><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0.2"/><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7.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8.xml"/><Relationship Id="rId4"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78.xml"/><Relationship Id="rId4" Type="http://schemas.openxmlformats.org/officeDocument/2006/relationships/image" Target="../media/image15.gif"/></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1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1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9.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9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06.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4.xml"/><Relationship Id="rId1" Type="http://schemas.openxmlformats.org/officeDocument/2006/relationships/slideLayout" Target="../slideLayouts/slideLayout13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5.xml"/><Relationship Id="rId1" Type="http://schemas.openxmlformats.org/officeDocument/2006/relationships/slideLayout" Target="../slideLayouts/slideLayout1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5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8.xml"/><Relationship Id="rId1" Type="http://schemas.openxmlformats.org/officeDocument/2006/relationships/slideLayout" Target="../slideLayouts/slideLayout163.xml"/></Relationships>
</file>

<file path=ppt/slides/_rels/slide4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162.xml"/><Relationship Id="rId5" Type="http://schemas.openxmlformats.org/officeDocument/2006/relationships/image" Target="../media/image35.emf"/><Relationship Id="rId4" Type="http://schemas.openxmlformats.org/officeDocument/2006/relationships/image" Target="../media/image3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68.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1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3.xml"/><Relationship Id="rId1" Type="http://schemas.openxmlformats.org/officeDocument/2006/relationships/slideLayout" Target="../slideLayouts/slideLayout183.xml"/></Relationships>
</file>

<file path=ppt/slides/_rels/slide5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4.xml"/><Relationship Id="rId1" Type="http://schemas.openxmlformats.org/officeDocument/2006/relationships/slideLayout" Target="../slideLayouts/slideLayout18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5.xml"/><Relationship Id="rId1" Type="http://schemas.openxmlformats.org/officeDocument/2006/relationships/slideLayout" Target="../slideLayouts/slideLayout189.xml"/></Relationships>
</file>

<file path=ppt/slides/_rels/slide5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6.xml"/><Relationship Id="rId1" Type="http://schemas.openxmlformats.org/officeDocument/2006/relationships/slideLayout" Target="../slideLayouts/slideLayout19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7.xml"/><Relationship Id="rId1" Type="http://schemas.openxmlformats.org/officeDocument/2006/relationships/slideLayout" Target="../slideLayouts/slideLayout206.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0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Class presentations</a:t>
            </a:r>
          </a:p>
        </p:txBody>
      </p:sp>
      <p:sp>
        <p:nvSpPr>
          <p:cNvPr id="3" name="Subtitle 2"/>
          <p:cNvSpPr>
            <a:spLocks noGrp="1"/>
          </p:cNvSpPr>
          <p:nvPr>
            <p:ph type="subTitle" idx="1"/>
          </p:nvPr>
        </p:nvSpPr>
        <p:spPr/>
        <p:txBody>
          <a:bodyPr/>
          <a:lstStyle/>
          <a:p>
            <a:r>
              <a:rPr lang="en-US" dirty="0"/>
              <a:t>FISH 554 Winter 2020</a:t>
            </a:r>
          </a:p>
        </p:txBody>
      </p:sp>
    </p:spTree>
    <p:extLst>
      <p:ext uri="{BB962C8B-B14F-4D97-AF65-F5344CB8AC3E}">
        <p14:creationId xmlns:p14="http://schemas.microsoft.com/office/powerpoint/2010/main" val="1136158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512" y="1214438"/>
            <a:ext cx="6086475" cy="4851102"/>
          </a:xfrm>
          <a:prstGeom prst="rect">
            <a:avLst/>
          </a:prstGeom>
        </p:spPr>
      </p:pic>
      <p:sp>
        <p:nvSpPr>
          <p:cNvPr id="6" name="Title 1"/>
          <p:cNvSpPr txBox="1">
            <a:spLocks/>
          </p:cNvSpPr>
          <p:nvPr/>
        </p:nvSpPr>
        <p:spPr>
          <a:xfrm>
            <a:off x="866775" y="-111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panose="020F0302020204030204"/>
                <a:ea typeface="+mj-ea"/>
                <a:cs typeface="+mj-cs"/>
              </a:rPr>
              <a:t>World Health Organization – Maternal Mortality Rate across WHO regions in 2017</a:t>
            </a:r>
            <a:endParaRPr kumimoji="0" lang="en-US" sz="28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7" name="TextBox 6"/>
          <p:cNvSpPr txBox="1"/>
          <p:nvPr/>
        </p:nvSpPr>
        <p:spPr>
          <a:xfrm>
            <a:off x="2614613" y="6136081"/>
            <a:ext cx="712946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Fig. 2 This figure depicts the maternal mortality rate per 10,000 of the population in 2017 across the six WHO regions </a:t>
            </a:r>
          </a:p>
        </p:txBody>
      </p:sp>
    </p:spTree>
    <p:extLst>
      <p:ext uri="{BB962C8B-B14F-4D97-AF65-F5344CB8AC3E}">
        <p14:creationId xmlns:p14="http://schemas.microsoft.com/office/powerpoint/2010/main" val="107736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Bryan Antonio Briones Ortiz </a:t>
            </a:r>
          </a:p>
        </p:txBody>
      </p:sp>
    </p:spTree>
    <p:extLst>
      <p:ext uri="{BB962C8B-B14F-4D97-AF65-F5344CB8AC3E}">
        <p14:creationId xmlns:p14="http://schemas.microsoft.com/office/powerpoint/2010/main" val="3396936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A913B0D-11A0-435F-90B4-1386FB6A4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0"/>
            <a:ext cx="10775740" cy="6858000"/>
          </a:xfrm>
          <a:prstGeom prst="rect">
            <a:avLst/>
          </a:prstGeom>
        </p:spPr>
      </p:pic>
      <p:sp>
        <p:nvSpPr>
          <p:cNvPr id="6" name="CuadroTexto 5">
            <a:extLst>
              <a:ext uri="{FF2B5EF4-FFF2-40B4-BE49-F238E27FC236}">
                <a16:creationId xmlns:a16="http://schemas.microsoft.com/office/drawing/2014/main" id="{058023DA-F736-4244-AFB1-48032A2ECC7D}"/>
              </a:ext>
            </a:extLst>
          </p:cNvPr>
          <p:cNvSpPr txBox="1"/>
          <p:nvPr/>
        </p:nvSpPr>
        <p:spPr>
          <a:xfrm>
            <a:off x="9381280" y="1305341"/>
            <a:ext cx="2810720"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Figure 1.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Eelgrass</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Collection</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Sites</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Population</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Genetic</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Analyses</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in North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America</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inset</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16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selected</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sites</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represent</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breadth</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of</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distribution</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of</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1" u="none" strike="noStrike" kern="1200" cap="none" spc="0" normalizeH="0" baseline="0" noProof="0" dirty="0">
                <a:ln>
                  <a:noFill/>
                </a:ln>
                <a:solidFill>
                  <a:prstClr val="black"/>
                </a:solidFill>
                <a:effectLst/>
                <a:uLnTx/>
                <a:uFillTx/>
                <a:latin typeface="Calibri" panose="020F0502020204030204"/>
                <a:ea typeface="+mn-ea"/>
                <a:cs typeface="+mn-cs"/>
              </a:rPr>
              <a:t>Zostera marina</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throuhgout</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major</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oceanographic</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regions</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in Washington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State</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(PS = Puget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Sound</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Filled</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circles</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indicate</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presence</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of</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AnEmOnE</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monitoring</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stations</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that</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provide</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complementary</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environmental</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data.</a:t>
            </a:r>
            <a:endPar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7E8BA075-6663-413E-BD0A-81980793880D}"/>
              </a:ext>
            </a:extLst>
          </p:cNvPr>
          <p:cNvSpPr txBox="1"/>
          <p:nvPr/>
        </p:nvSpPr>
        <p:spPr>
          <a:xfrm>
            <a:off x="10201455" y="-1"/>
            <a:ext cx="1990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A5A5A5"/>
                </a:solidFill>
                <a:effectLst/>
                <a:uLnTx/>
                <a:uFillTx/>
                <a:latin typeface="Calibri" panose="020F0502020204030204"/>
                <a:ea typeface="+mn-ea"/>
                <a:cs typeface="+mn-cs"/>
              </a:rPr>
              <a:t>Bryan Briones Ortiz</a:t>
            </a:r>
            <a:endParaRPr kumimoji="0" lang="es-EC" sz="1800" b="0" i="0" u="none" strike="noStrike" kern="1200" cap="none" spc="0" normalizeH="0" baseline="0" noProof="0" dirty="0">
              <a:ln>
                <a:noFill/>
              </a:ln>
              <a:solidFill>
                <a:srgbClr val="A5A5A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4720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6DA6CEF8-B771-465B-8163-75479C1EE73D}"/>
              </a:ext>
            </a:extLst>
          </p:cNvPr>
          <p:cNvSpPr txBox="1"/>
          <p:nvPr/>
        </p:nvSpPr>
        <p:spPr>
          <a:xfrm>
            <a:off x="-1" y="5934670"/>
            <a:ext cx="121920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Figure 2. Change in Key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Traits</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of</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Translocated</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Eelgrass</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Different</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Reproductive</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Strategies</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in </a:t>
            </a:r>
            <a:r>
              <a:rPr kumimoji="0" lang="es-MX" sz="1800" b="1" i="0" u="none" strike="noStrike" kern="1200" cap="none" spc="0" normalizeH="0" baseline="0" noProof="0" dirty="0" err="1">
                <a:ln>
                  <a:noFill/>
                </a:ln>
                <a:solidFill>
                  <a:prstClr val="black"/>
                </a:solidFill>
                <a:effectLst/>
                <a:uLnTx/>
                <a:uFillTx/>
                <a:latin typeface="Calibri" panose="020F0502020204030204"/>
                <a:ea typeface="+mn-ea"/>
                <a:cs typeface="+mn-cs"/>
              </a:rPr>
              <a:t>Willapa</a:t>
            </a:r>
            <a:r>
              <a:rPr kumimoji="0" lang="es-MX" sz="1800" b="1" i="0" u="none" strike="noStrike" kern="1200" cap="none" spc="0" normalizeH="0" baseline="0" noProof="0" dirty="0">
                <a:ln>
                  <a:noFill/>
                </a:ln>
                <a:solidFill>
                  <a:prstClr val="black"/>
                </a:solidFill>
                <a:effectLst/>
                <a:uLnTx/>
                <a:uFillTx/>
                <a:latin typeface="Calibri" panose="020F0502020204030204"/>
                <a:ea typeface="+mn-ea"/>
                <a:cs typeface="+mn-cs"/>
              </a:rPr>
              <a:t> Bay, WA.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Transplantation</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was</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carried</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out</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in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summer</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of</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2019.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Dashed</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red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lines</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represent</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annual</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(sexual)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sources</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solid</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black</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lines</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represent</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perennial</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(clonal) </a:t>
            </a:r>
            <a:r>
              <a:rPr kumimoji="0" lang="es-MX" sz="1800" b="0" i="0" u="none" strike="noStrike" kern="1200" cap="none" spc="0" normalizeH="0" baseline="0" noProof="0" dirty="0" err="1">
                <a:ln>
                  <a:noFill/>
                </a:ln>
                <a:solidFill>
                  <a:prstClr val="black"/>
                </a:solidFill>
                <a:effectLst/>
                <a:uLnTx/>
                <a:uFillTx/>
                <a:latin typeface="Calibri" panose="020F0502020204030204"/>
                <a:ea typeface="+mn-ea"/>
                <a:cs typeface="+mn-cs"/>
              </a:rPr>
              <a:t>sources</a:t>
            </a: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Imagen 8">
            <a:extLst>
              <a:ext uri="{FF2B5EF4-FFF2-40B4-BE49-F238E27FC236}">
                <a16:creationId xmlns:a16="http://schemas.microsoft.com/office/drawing/2014/main" id="{E736EEA3-051E-4966-B49D-5DA1AD7CA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342120" cy="5945602"/>
          </a:xfrm>
          <a:prstGeom prst="rect">
            <a:avLst/>
          </a:prstGeom>
        </p:spPr>
      </p:pic>
      <p:sp>
        <p:nvSpPr>
          <p:cNvPr id="11" name="CuadroTexto 10">
            <a:extLst>
              <a:ext uri="{FF2B5EF4-FFF2-40B4-BE49-F238E27FC236}">
                <a16:creationId xmlns:a16="http://schemas.microsoft.com/office/drawing/2014/main" id="{2EB0B277-2CB6-42C0-8DEB-822FA2B59C9E}"/>
              </a:ext>
            </a:extLst>
          </p:cNvPr>
          <p:cNvSpPr txBox="1"/>
          <p:nvPr/>
        </p:nvSpPr>
        <p:spPr>
          <a:xfrm>
            <a:off x="10201455" y="0"/>
            <a:ext cx="1990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A5A5A5"/>
                </a:solidFill>
                <a:effectLst/>
                <a:uLnTx/>
                <a:uFillTx/>
                <a:latin typeface="Calibri" panose="020F0502020204030204"/>
                <a:ea typeface="+mn-ea"/>
                <a:cs typeface="+mn-cs"/>
              </a:rPr>
              <a:t>Bryan Briones Ortiz</a:t>
            </a:r>
            <a:endParaRPr kumimoji="0" lang="es-EC" sz="1800" b="0" i="0" u="none" strike="noStrike" kern="1200" cap="none" spc="0" normalizeH="0" baseline="0" noProof="0" dirty="0">
              <a:ln>
                <a:noFill/>
              </a:ln>
              <a:solidFill>
                <a:srgbClr val="A5A5A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89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Jordan </a:t>
            </a:r>
            <a:r>
              <a:rPr lang="en-US" dirty="0" err="1"/>
              <a:t>Claytor</a:t>
            </a:r>
            <a:r>
              <a:rPr lang="en-US" dirty="0"/>
              <a:t> </a:t>
            </a:r>
          </a:p>
        </p:txBody>
      </p:sp>
    </p:spTree>
    <p:extLst>
      <p:ext uri="{BB962C8B-B14F-4D97-AF65-F5344CB8AC3E}">
        <p14:creationId xmlns:p14="http://schemas.microsoft.com/office/powerpoint/2010/main" val="3789754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D5449C4-DC38-434F-9C16-71A0509BB90C}"/>
              </a:ext>
            </a:extLst>
          </p:cNvPr>
          <p:cNvPicPr>
            <a:picLocks noChangeAspect="1"/>
          </p:cNvPicPr>
          <p:nvPr/>
        </p:nvPicPr>
        <p:blipFill>
          <a:blip r:embed="rId3"/>
          <a:stretch>
            <a:fillRect/>
          </a:stretch>
        </p:blipFill>
        <p:spPr>
          <a:xfrm>
            <a:off x="0" y="0"/>
            <a:ext cx="9365551" cy="6858000"/>
          </a:xfrm>
          <a:prstGeom prst="rect">
            <a:avLst/>
          </a:prstGeom>
        </p:spPr>
      </p:pic>
      <p:sp>
        <p:nvSpPr>
          <p:cNvPr id="6" name="TextBox 5">
            <a:extLst>
              <a:ext uri="{FF2B5EF4-FFF2-40B4-BE49-F238E27FC236}">
                <a16:creationId xmlns:a16="http://schemas.microsoft.com/office/drawing/2014/main" id="{91A12AB2-2C22-3D47-947B-6B9A1BBD0B9C}"/>
              </a:ext>
            </a:extLst>
          </p:cNvPr>
          <p:cNvSpPr txBox="1"/>
          <p:nvPr/>
        </p:nvSpPr>
        <p:spPr>
          <a:xfrm>
            <a:off x="9489057" y="293298"/>
            <a:ext cx="2702943"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1: Comparison of the abundance of major mammal clades in four post Cretaceous-Paleogene mass extinction (K-Pg hereby) event localities. Worm Coulee 1 represents the historically most well sampled locality (n=919). Morales 1, HerpiJunk, and Carrie Padgett 6 represent recent collecting efforts (n=244, 44, and 78 respectively). The animal silhouettes correspond to their respective 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4070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C2D0B524-7923-4F4E-ADD1-9158B359DCA7}"/>
              </a:ext>
            </a:extLst>
          </p:cNvPr>
          <p:cNvPicPr>
            <a:picLocks noChangeAspect="1"/>
          </p:cNvPicPr>
          <p:nvPr/>
        </p:nvPicPr>
        <p:blipFill>
          <a:blip r:embed="rId3"/>
          <a:stretch>
            <a:fillRect/>
          </a:stretch>
        </p:blipFill>
        <p:spPr>
          <a:xfrm>
            <a:off x="0" y="0"/>
            <a:ext cx="5486400" cy="6858000"/>
          </a:xfrm>
          <a:prstGeom prst="rect">
            <a:avLst/>
          </a:prstGeom>
        </p:spPr>
      </p:pic>
      <p:sp>
        <p:nvSpPr>
          <p:cNvPr id="6" name="TextBox 5">
            <a:extLst>
              <a:ext uri="{FF2B5EF4-FFF2-40B4-BE49-F238E27FC236}">
                <a16:creationId xmlns:a16="http://schemas.microsoft.com/office/drawing/2014/main" id="{5D651DF5-23C8-CA41-9384-09F450944B35}"/>
              </a:ext>
            </a:extLst>
          </p:cNvPr>
          <p:cNvSpPr txBox="1"/>
          <p:nvPr/>
        </p:nvSpPr>
        <p:spPr>
          <a:xfrm>
            <a:off x="5814204" y="0"/>
            <a:ext cx="6377796"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2: OPC and DNE are metrics using a tooth’s overall shape and morphology to make inference on a mammal’s dietary ecology. Lower DNE values and higher OPC values typically indicate a more herbivorous diet, while the opposite indicates a more faunivorous diet. Here we track DNE and OPC values for all mammals across the K-Pg boundary to investigate potential changes in diet. The top row includes all mammal, the middle is only the multituberculates (a now extinct group of mammals) and the bottom is only the therians (placentals and marsupials). The dotted line illustrates the K-Pg boundary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8033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Chris Dailey </a:t>
            </a:r>
          </a:p>
        </p:txBody>
      </p:sp>
    </p:spTree>
    <p:extLst>
      <p:ext uri="{BB962C8B-B14F-4D97-AF65-F5344CB8AC3E}">
        <p14:creationId xmlns:p14="http://schemas.microsoft.com/office/powerpoint/2010/main" val="841070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7D08E9C-E023-4A16-BF88-1963A95A4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273"/>
            <a:ext cx="12192000" cy="5357454"/>
          </a:xfrm>
          <a:prstGeom prst="rect">
            <a:avLst/>
          </a:prstGeom>
        </p:spPr>
      </p:pic>
    </p:spTree>
    <p:extLst>
      <p:ext uri="{BB962C8B-B14F-4D97-AF65-F5344CB8AC3E}">
        <p14:creationId xmlns:p14="http://schemas.microsoft.com/office/powerpoint/2010/main" val="3782500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06BACE12-8BCB-4571-A8EB-E1ABE8628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72" y="0"/>
            <a:ext cx="11848855" cy="6858000"/>
          </a:xfrm>
          <a:prstGeom prst="rect">
            <a:avLst/>
          </a:prstGeom>
        </p:spPr>
      </p:pic>
    </p:spTree>
    <p:extLst>
      <p:ext uri="{BB962C8B-B14F-4D97-AF65-F5344CB8AC3E}">
        <p14:creationId xmlns:p14="http://schemas.microsoft.com/office/powerpoint/2010/main" val="306563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Kerry </a:t>
            </a:r>
            <a:r>
              <a:rPr lang="en-US" dirty="0" err="1"/>
              <a:t>Accola</a:t>
            </a:r>
            <a:r>
              <a:rPr lang="en-US" dirty="0"/>
              <a:t> </a:t>
            </a:r>
          </a:p>
        </p:txBody>
      </p:sp>
    </p:spTree>
    <p:extLst>
      <p:ext uri="{BB962C8B-B14F-4D97-AF65-F5344CB8AC3E}">
        <p14:creationId xmlns:p14="http://schemas.microsoft.com/office/powerpoint/2010/main" val="3912757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Lou </a:t>
            </a:r>
            <a:r>
              <a:rPr lang="en-US" dirty="0" err="1"/>
              <a:t>Forristall</a:t>
            </a:r>
            <a:r>
              <a:rPr lang="en-US" dirty="0"/>
              <a:t> </a:t>
            </a:r>
          </a:p>
        </p:txBody>
      </p:sp>
    </p:spTree>
    <p:extLst>
      <p:ext uri="{BB962C8B-B14F-4D97-AF65-F5344CB8AC3E}">
        <p14:creationId xmlns:p14="http://schemas.microsoft.com/office/powerpoint/2010/main" val="2770535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96BA-0B11-426A-8DAC-91C571445C59}"/>
              </a:ext>
            </a:extLst>
          </p:cNvPr>
          <p:cNvSpPr>
            <a:spLocks noGrp="1"/>
          </p:cNvSpPr>
          <p:nvPr>
            <p:ph type="title"/>
          </p:nvPr>
        </p:nvSpPr>
        <p:spPr/>
        <p:txBody>
          <a:bodyPr/>
          <a:lstStyle/>
          <a:p>
            <a:endParaRPr lang="en-US"/>
          </a:p>
        </p:txBody>
      </p:sp>
      <p:pic>
        <p:nvPicPr>
          <p:cNvPr id="10" name="Content Placeholder 9">
            <a:extLst>
              <a:ext uri="{FF2B5EF4-FFF2-40B4-BE49-F238E27FC236}">
                <a16:creationId xmlns:a16="http://schemas.microsoft.com/office/drawing/2014/main" id="{81572E9C-5DEF-44A0-B4A8-2A831345D8F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1813016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C48C-C351-458B-BB34-CBCFECF823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ADB074A-B430-495E-AE27-CAB16428D995}"/>
              </a:ext>
            </a:extLst>
          </p:cNvPr>
          <p:cNvSpPr>
            <a:spLocks noGrp="1"/>
          </p:cNvSpPr>
          <p:nvPr>
            <p:ph type="subTitle" idx="1"/>
          </p:nvPr>
        </p:nvSpPr>
        <p:spPr/>
        <p:txBody>
          <a:bodyPr/>
          <a:lstStyle/>
          <a:p>
            <a:endParaRPr lang="en-US"/>
          </a:p>
        </p:txBody>
      </p:sp>
      <p:pic>
        <p:nvPicPr>
          <p:cNvPr id="10" name="Picture 9" descr="A picture containing food&#10;&#10;Description automatically generated">
            <a:extLst>
              <a:ext uri="{FF2B5EF4-FFF2-40B4-BE49-F238E27FC236}">
                <a16:creationId xmlns:a16="http://schemas.microsoft.com/office/drawing/2014/main" id="{65E6546F-BCC3-47F6-991F-FE928A2F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12" name="Picture 11" descr="A close up of a map&#10;&#10;Description automatically generated">
            <a:extLst>
              <a:ext uri="{FF2B5EF4-FFF2-40B4-BE49-F238E27FC236}">
                <a16:creationId xmlns:a16="http://schemas.microsoft.com/office/drawing/2014/main" id="{E25B6291-54C4-4B92-A185-80DE80F59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3269378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7EB4D5D1-D162-4C1D-949B-C11DBFDEF66E}"/>
              </a:ext>
            </a:extLst>
          </p:cNvPr>
          <p:cNvSpPr>
            <a:spLocks noGrp="1"/>
          </p:cNvSpPr>
          <p:nvPr>
            <p:ph type="subTitle" idx="1"/>
          </p:nvPr>
        </p:nvSpPr>
        <p:spPr/>
        <p:txBody>
          <a:bodyPr/>
          <a:lstStyle/>
          <a:p>
            <a:pPr algn="r"/>
            <a:r>
              <a:rPr lang="en-US" dirty="0"/>
              <a:t>Lamar Foster</a:t>
            </a:r>
          </a:p>
          <a:p>
            <a:pPr algn="r"/>
            <a:r>
              <a:rPr lang="en-US" sz="1800" dirty="0"/>
              <a:t>FISH 554</a:t>
            </a:r>
          </a:p>
        </p:txBody>
      </p:sp>
      <p:sp>
        <p:nvSpPr>
          <p:cNvPr id="7" name="Title 6">
            <a:extLst>
              <a:ext uri="{FF2B5EF4-FFF2-40B4-BE49-F238E27FC236}">
                <a16:creationId xmlns:a16="http://schemas.microsoft.com/office/drawing/2014/main" id="{469841A3-D33B-4444-9C98-7F8FB141C704}"/>
              </a:ext>
            </a:extLst>
          </p:cNvPr>
          <p:cNvSpPr>
            <a:spLocks noGrp="1"/>
          </p:cNvSpPr>
          <p:nvPr>
            <p:ph type="title"/>
          </p:nvPr>
        </p:nvSpPr>
        <p:spPr>
          <a:xfrm rot="-180000">
            <a:off x="-48324" y="912497"/>
            <a:ext cx="6219567" cy="1727875"/>
          </a:xfrm>
        </p:spPr>
        <p:txBody>
          <a:bodyPr/>
          <a:lstStyle/>
          <a:p>
            <a:r>
              <a:rPr lang="en-US" sz="7200" dirty="0"/>
              <a:t>Seattle Public Graduation Rate  2015-19</a:t>
            </a:r>
            <a:endParaRPr lang="en-US" dirty="0"/>
          </a:p>
        </p:txBody>
      </p:sp>
      <p:cxnSp>
        <p:nvCxnSpPr>
          <p:cNvPr id="11" name="Straight Connector 10">
            <a:extLst>
              <a:ext uri="{FF2B5EF4-FFF2-40B4-BE49-F238E27FC236}">
                <a16:creationId xmlns:a16="http://schemas.microsoft.com/office/drawing/2014/main" id="{B1AD8B83-4B4D-415E-97B1-98F01A37B620}"/>
              </a:ext>
              <a:ext uri="{C183D7F6-B498-43B3-948B-1728B52AA6E4}">
                <adec:decorative xmlns:adec="http://schemas.microsoft.com/office/drawing/2017/decorative" val="1"/>
              </a:ext>
            </a:extLst>
          </p:cNvPr>
          <p:cNvCxnSpPr>
            <a:cxnSpLocks/>
          </p:cNvCxnSpPr>
          <p:nvPr/>
        </p:nvCxnSpPr>
        <p:spPr>
          <a:xfrm flipV="1">
            <a:off x="3356872" y="3454730"/>
            <a:ext cx="2792194" cy="146333"/>
          </a:xfrm>
          <a:prstGeom prst="line">
            <a:avLst/>
          </a:prstGeom>
          <a:ln w="76200" cap="rnd">
            <a:solidFill>
              <a:schemeClr val="accent5"/>
            </a:solidFill>
            <a:round/>
          </a:ln>
        </p:spPr>
        <p:style>
          <a:lnRef idx="1">
            <a:schemeClr val="accent1"/>
          </a:lnRef>
          <a:fillRef idx="0">
            <a:schemeClr val="accent1"/>
          </a:fillRef>
          <a:effectRef idx="0">
            <a:schemeClr val="accent1"/>
          </a:effectRef>
          <a:fontRef idx="minor">
            <a:schemeClr val="tx1"/>
          </a:fontRef>
        </p:style>
      </p:cxnSp>
      <p:grpSp>
        <p:nvGrpSpPr>
          <p:cNvPr id="9" name="Group 8" descr="Glow Light">
            <a:extLst>
              <a:ext uri="{FF2B5EF4-FFF2-40B4-BE49-F238E27FC236}">
                <a16:creationId xmlns:a16="http://schemas.microsoft.com/office/drawing/2014/main" id="{C42EC70B-AA27-4CE6-94FC-89F7CC99A95A}"/>
              </a:ext>
            </a:extLst>
          </p:cNvPr>
          <p:cNvGrpSpPr>
            <a:grpSpLocks noChangeAspect="1"/>
          </p:cNvGrpSpPr>
          <p:nvPr/>
        </p:nvGrpSpPr>
        <p:grpSpPr>
          <a:xfrm rot="-180000">
            <a:off x="3329284" y="2505923"/>
            <a:ext cx="527652" cy="527652"/>
            <a:chOff x="5994457" y="3309752"/>
            <a:chExt cx="2933700" cy="2933700"/>
          </a:xfrm>
        </p:grpSpPr>
        <p:sp>
          <p:nvSpPr>
            <p:cNvPr id="12" name="Oval 11">
              <a:extLst>
                <a:ext uri="{FF2B5EF4-FFF2-40B4-BE49-F238E27FC236}">
                  <a16:creationId xmlns:a16="http://schemas.microsoft.com/office/drawing/2014/main" id="{4D0347FF-EEE0-423A-9E3D-56AB5A2670E2}"/>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4" name="Oval 13">
              <a:extLst>
                <a:ext uri="{FF2B5EF4-FFF2-40B4-BE49-F238E27FC236}">
                  <a16:creationId xmlns:a16="http://schemas.microsoft.com/office/drawing/2014/main" id="{46991062-AE79-4090-A706-77BDD682B831}"/>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21" name="Group 20" descr="Glow Light">
            <a:extLst>
              <a:ext uri="{FF2B5EF4-FFF2-40B4-BE49-F238E27FC236}">
                <a16:creationId xmlns:a16="http://schemas.microsoft.com/office/drawing/2014/main" id="{9CC9142A-32B6-4E51-AE68-AB7CAAEC8416}"/>
              </a:ext>
            </a:extLst>
          </p:cNvPr>
          <p:cNvGrpSpPr>
            <a:grpSpLocks noChangeAspect="1"/>
          </p:cNvGrpSpPr>
          <p:nvPr/>
        </p:nvGrpSpPr>
        <p:grpSpPr>
          <a:xfrm rot="-180000">
            <a:off x="3558107" y="3360250"/>
            <a:ext cx="849790" cy="849790"/>
            <a:chOff x="5994457" y="3309752"/>
            <a:chExt cx="2933700" cy="2933700"/>
          </a:xfrm>
        </p:grpSpPr>
        <p:sp>
          <p:nvSpPr>
            <p:cNvPr id="22" name="Oval 21">
              <a:extLst>
                <a:ext uri="{FF2B5EF4-FFF2-40B4-BE49-F238E27FC236}">
                  <a16:creationId xmlns:a16="http://schemas.microsoft.com/office/drawing/2014/main" id="{D9476952-B483-4C38-9848-6255E913A08E}"/>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23" name="Oval 22">
              <a:extLst>
                <a:ext uri="{FF2B5EF4-FFF2-40B4-BE49-F238E27FC236}">
                  <a16:creationId xmlns:a16="http://schemas.microsoft.com/office/drawing/2014/main" id="{3F13FB53-37D9-4531-BA95-41EB6E8D8BB9}"/>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27" name="Group 26" descr="Glow Light">
            <a:extLst>
              <a:ext uri="{FF2B5EF4-FFF2-40B4-BE49-F238E27FC236}">
                <a16:creationId xmlns:a16="http://schemas.microsoft.com/office/drawing/2014/main" id="{ADA179D8-0AAD-48A9-BA6A-7273F4FE0DB9}"/>
              </a:ext>
            </a:extLst>
          </p:cNvPr>
          <p:cNvGrpSpPr>
            <a:grpSpLocks noChangeAspect="1"/>
          </p:cNvGrpSpPr>
          <p:nvPr/>
        </p:nvGrpSpPr>
        <p:grpSpPr>
          <a:xfrm>
            <a:off x="5797644" y="2250089"/>
            <a:ext cx="2003762" cy="2003762"/>
            <a:chOff x="5994457" y="3309752"/>
            <a:chExt cx="2933700" cy="2933700"/>
          </a:xfrm>
        </p:grpSpPr>
        <p:sp>
          <p:nvSpPr>
            <p:cNvPr id="28" name="Oval 27">
              <a:extLst>
                <a:ext uri="{FF2B5EF4-FFF2-40B4-BE49-F238E27FC236}">
                  <a16:creationId xmlns:a16="http://schemas.microsoft.com/office/drawing/2014/main" id="{41D934D5-1EAB-4713-9A15-0DD47F831E29}"/>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29" name="Oval 28">
              <a:extLst>
                <a:ext uri="{FF2B5EF4-FFF2-40B4-BE49-F238E27FC236}">
                  <a16:creationId xmlns:a16="http://schemas.microsoft.com/office/drawing/2014/main" id="{9F9FC37B-1CCB-4250-BC79-F0BF7021B7EC}"/>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grpSp>
        <p:nvGrpSpPr>
          <p:cNvPr id="30" name="Group 29" descr="Glow Light">
            <a:extLst>
              <a:ext uri="{FF2B5EF4-FFF2-40B4-BE49-F238E27FC236}">
                <a16:creationId xmlns:a16="http://schemas.microsoft.com/office/drawing/2014/main" id="{5D0D98E1-2523-49EE-A252-E4D76984B028}"/>
              </a:ext>
            </a:extLst>
          </p:cNvPr>
          <p:cNvGrpSpPr>
            <a:grpSpLocks noChangeAspect="1"/>
          </p:cNvGrpSpPr>
          <p:nvPr/>
        </p:nvGrpSpPr>
        <p:grpSpPr>
          <a:xfrm>
            <a:off x="10537590" y="1821912"/>
            <a:ext cx="2003762" cy="2003762"/>
            <a:chOff x="5994457" y="3309752"/>
            <a:chExt cx="2933700" cy="2933700"/>
          </a:xfrm>
        </p:grpSpPr>
        <p:sp>
          <p:nvSpPr>
            <p:cNvPr id="31" name="Oval 30">
              <a:extLst>
                <a:ext uri="{FF2B5EF4-FFF2-40B4-BE49-F238E27FC236}">
                  <a16:creationId xmlns:a16="http://schemas.microsoft.com/office/drawing/2014/main" id="{1CD7F0F7-099D-4FDA-84D0-55FEC4F0398A}"/>
                </a:ext>
              </a:extLst>
            </p:cNvPr>
            <p:cNvSpPr>
              <a:spLocks noChangeAspect="1"/>
            </p:cNvSpPr>
            <p:nvPr/>
          </p:nvSpPr>
          <p:spPr>
            <a:xfrm>
              <a:off x="5994457" y="3309752"/>
              <a:ext cx="2933700" cy="2933700"/>
            </a:xfrm>
            <a:prstGeom prst="ellipse">
              <a:avLst/>
            </a:prstGeom>
            <a:gradFill flip="none" rotWithShape="1">
              <a:gsLst>
                <a:gs pos="0">
                  <a:schemeClr val="bg1"/>
                </a:gs>
                <a:gs pos="5000">
                  <a:schemeClr val="bg1">
                    <a:lumMod val="95000"/>
                  </a:schemeClr>
                </a:gs>
                <a:gs pos="10000">
                  <a:schemeClr val="bg1">
                    <a:alpha val="20000"/>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32" name="Oval 31">
              <a:extLst>
                <a:ext uri="{FF2B5EF4-FFF2-40B4-BE49-F238E27FC236}">
                  <a16:creationId xmlns:a16="http://schemas.microsoft.com/office/drawing/2014/main" id="{6F55D2AF-BA8A-4F8E-9103-F892694868DC}"/>
                </a:ext>
              </a:extLst>
            </p:cNvPr>
            <p:cNvSpPr/>
            <p:nvPr/>
          </p:nvSpPr>
          <p:spPr>
            <a:xfrm>
              <a:off x="7140906" y="4456201"/>
              <a:ext cx="640802" cy="640802"/>
            </a:xfrm>
            <a:prstGeom prst="ellipse">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a:ea typeface="+mn-ea"/>
                <a:cs typeface="+mn-cs"/>
              </a:endParaRPr>
            </a:p>
          </p:txBody>
        </p:sp>
      </p:grpSp>
      <p:pic>
        <p:nvPicPr>
          <p:cNvPr id="4" name="Picture Placeholder 3" descr="Female graduate smiling">
            <a:extLst>
              <a:ext uri="{FF2B5EF4-FFF2-40B4-BE49-F238E27FC236}">
                <a16:creationId xmlns:a16="http://schemas.microsoft.com/office/drawing/2014/main" id="{9C8E97EE-CA1E-4009-A4C8-1919C938473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rot="-180000">
            <a:off x="7143878" y="936349"/>
            <a:ext cx="4103549" cy="4985303"/>
          </a:xfrm>
        </p:spPr>
      </p:pic>
    </p:spTree>
    <p:extLst>
      <p:ext uri="{BB962C8B-B14F-4D97-AF65-F5344CB8AC3E}">
        <p14:creationId xmlns:p14="http://schemas.microsoft.com/office/powerpoint/2010/main" val="2369855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map&#10;&#10;Description automatically generated">
            <a:extLst>
              <a:ext uri="{FF2B5EF4-FFF2-40B4-BE49-F238E27FC236}">
                <a16:creationId xmlns:a16="http://schemas.microsoft.com/office/drawing/2014/main" id="{D10E6F42-5F76-C947-94B2-D64C1DFAD884}"/>
              </a:ext>
            </a:extLst>
          </p:cNvPr>
          <p:cNvPicPr>
            <a:picLocks noChangeAspect="1"/>
          </p:cNvPicPr>
          <p:nvPr/>
        </p:nvPicPr>
        <p:blipFill>
          <a:blip r:embed="rId3"/>
          <a:stretch>
            <a:fillRect/>
          </a:stretch>
        </p:blipFill>
        <p:spPr>
          <a:xfrm>
            <a:off x="539391" y="357810"/>
            <a:ext cx="11338784" cy="6082748"/>
          </a:xfrm>
          <a:prstGeom prst="rect">
            <a:avLst/>
          </a:prstGeom>
        </p:spPr>
      </p:pic>
    </p:spTree>
    <p:extLst>
      <p:ext uri="{BB962C8B-B14F-4D97-AF65-F5344CB8AC3E}">
        <p14:creationId xmlns:p14="http://schemas.microsoft.com/office/powerpoint/2010/main" val="1862971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22BF4FA-EB0A-FC42-9BAC-A35225C87DB2}"/>
              </a:ext>
            </a:extLst>
          </p:cNvPr>
          <p:cNvPicPr>
            <a:picLocks noChangeAspect="1"/>
          </p:cNvPicPr>
          <p:nvPr/>
        </p:nvPicPr>
        <p:blipFill>
          <a:blip r:embed="rId3"/>
          <a:stretch>
            <a:fillRect/>
          </a:stretch>
        </p:blipFill>
        <p:spPr>
          <a:xfrm>
            <a:off x="0" y="0"/>
            <a:ext cx="12192000" cy="6858000"/>
          </a:xfrm>
          <a:prstGeom prst="rect">
            <a:avLst/>
          </a:prstGeom>
        </p:spPr>
      </p:pic>
      <p:pic>
        <p:nvPicPr>
          <p:cNvPr id="13" name="Picture 12" descr="A close up of a map&#10;&#10;Description automatically generated">
            <a:extLst>
              <a:ext uri="{FF2B5EF4-FFF2-40B4-BE49-F238E27FC236}">
                <a16:creationId xmlns:a16="http://schemas.microsoft.com/office/drawing/2014/main" id="{00BB54B9-5EDE-1049-A913-C21F41D4FDAE}"/>
              </a:ext>
            </a:extLst>
          </p:cNvPr>
          <p:cNvPicPr>
            <a:picLocks noChangeAspect="1"/>
          </p:cNvPicPr>
          <p:nvPr/>
        </p:nvPicPr>
        <p:blipFill>
          <a:blip r:embed="rId4"/>
          <a:stretch>
            <a:fillRect/>
          </a:stretch>
        </p:blipFill>
        <p:spPr>
          <a:xfrm>
            <a:off x="808382" y="197220"/>
            <a:ext cx="10482470" cy="6124067"/>
          </a:xfrm>
          <a:prstGeom prst="rect">
            <a:avLst/>
          </a:prstGeom>
        </p:spPr>
      </p:pic>
    </p:spTree>
    <p:extLst>
      <p:ext uri="{BB962C8B-B14F-4D97-AF65-F5344CB8AC3E}">
        <p14:creationId xmlns:p14="http://schemas.microsoft.com/office/powerpoint/2010/main" val="683343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Vivian Griffey </a:t>
            </a:r>
          </a:p>
        </p:txBody>
      </p:sp>
    </p:spTree>
    <p:extLst>
      <p:ext uri="{BB962C8B-B14F-4D97-AF65-F5344CB8AC3E}">
        <p14:creationId xmlns:p14="http://schemas.microsoft.com/office/powerpoint/2010/main" val="3827488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747541E1-798C-4026-99DF-7ACC860947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650"/>
          <a:stretch/>
        </p:blipFill>
        <p:spPr>
          <a:xfrm>
            <a:off x="2434660" y="8075"/>
            <a:ext cx="9474979" cy="6834685"/>
          </a:xfrm>
          <a:prstGeom prst="rect">
            <a:avLst/>
          </a:prstGeom>
        </p:spPr>
      </p:pic>
      <p:sp>
        <p:nvSpPr>
          <p:cNvPr id="6" name="TextBox 5">
            <a:extLst>
              <a:ext uri="{FF2B5EF4-FFF2-40B4-BE49-F238E27FC236}">
                <a16:creationId xmlns:a16="http://schemas.microsoft.com/office/drawing/2014/main" id="{778CDBF1-7EBD-41CC-8187-C6DC0628EB8B}"/>
              </a:ext>
            </a:extLst>
          </p:cNvPr>
          <p:cNvSpPr txBox="1"/>
          <p:nvPr/>
        </p:nvSpPr>
        <p:spPr>
          <a:xfrm>
            <a:off x="112196" y="589030"/>
            <a:ext cx="1940997"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figure shows different ways to understand the six different types of forest structure in my study area. First, a map of the distribution of structure types across the study area. Then, for each structure type, representative samples from lidar point clouds and boxplots showing the distribution of different lidar descriptors.</a:t>
            </a:r>
          </a:p>
        </p:txBody>
      </p:sp>
    </p:spTree>
    <p:extLst>
      <p:ext uri="{BB962C8B-B14F-4D97-AF65-F5344CB8AC3E}">
        <p14:creationId xmlns:p14="http://schemas.microsoft.com/office/powerpoint/2010/main" val="4124680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4AA23E59-174D-415C-B4B6-3DA3A74F135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01311" y="493663"/>
            <a:ext cx="9990689" cy="5733787"/>
          </a:xfrm>
          <a:ln>
            <a:solidFill>
              <a:schemeClr val="bg1">
                <a:lumMod val="85000"/>
              </a:schemeClr>
            </a:solidFill>
          </a:ln>
        </p:spPr>
      </p:pic>
      <p:sp>
        <p:nvSpPr>
          <p:cNvPr id="6" name="TextBox 5">
            <a:extLst>
              <a:ext uri="{FF2B5EF4-FFF2-40B4-BE49-F238E27FC236}">
                <a16:creationId xmlns:a16="http://schemas.microsoft.com/office/drawing/2014/main" id="{6FD9B564-DA41-44AF-ADE8-13F0FB5FB997}"/>
              </a:ext>
            </a:extLst>
          </p:cNvPr>
          <p:cNvSpPr txBox="1"/>
          <p:nvPr/>
        </p:nvSpPr>
        <p:spPr>
          <a:xfrm>
            <a:off x="-56098" y="493663"/>
            <a:ext cx="2311244" cy="6186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figure shows the regression coefficients of a linear model of different land ownerships, size of those land ownerships, and proportion of forest structure class. There are 6 different forest structure types, representing different forest developmental stages. With the linear model, we wanted to see how land ownership affected forest structure (here, measured as interspersion and juxtaposition index).</a:t>
            </a:r>
          </a:p>
        </p:txBody>
      </p:sp>
    </p:spTree>
    <p:extLst>
      <p:ext uri="{BB962C8B-B14F-4D97-AF65-F5344CB8AC3E}">
        <p14:creationId xmlns:p14="http://schemas.microsoft.com/office/powerpoint/2010/main" val="1659778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Natalia </a:t>
            </a:r>
            <a:r>
              <a:rPr lang="en-US" dirty="0" err="1"/>
              <a:t>Guayazan</a:t>
            </a:r>
            <a:r>
              <a:rPr lang="en-US" dirty="0"/>
              <a:t> </a:t>
            </a:r>
          </a:p>
        </p:txBody>
      </p:sp>
    </p:spTree>
    <p:extLst>
      <p:ext uri="{BB962C8B-B14F-4D97-AF65-F5344CB8AC3E}">
        <p14:creationId xmlns:p14="http://schemas.microsoft.com/office/powerpoint/2010/main" val="1764134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B7EFDF-C783-454E-9365-CC55A1DFD0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9839" y="248325"/>
            <a:ext cx="8614801" cy="6311835"/>
          </a:xfrm>
          <a:prstGeom prst="rect">
            <a:avLst/>
          </a:prstGeom>
        </p:spPr>
      </p:pic>
    </p:spTree>
    <p:extLst>
      <p:ext uri="{BB962C8B-B14F-4D97-AF65-F5344CB8AC3E}">
        <p14:creationId xmlns:p14="http://schemas.microsoft.com/office/powerpoint/2010/main" val="645453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4949A70F-9B2E-4919-8FC9-D67894A948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6746" y="0"/>
            <a:ext cx="9538507" cy="5960557"/>
          </a:xfrm>
          <a:prstGeom prst="rect">
            <a:avLst/>
          </a:prstGeom>
        </p:spPr>
      </p:pic>
      <p:sp>
        <p:nvSpPr>
          <p:cNvPr id="2" name="Rectangle 1">
            <a:extLst>
              <a:ext uri="{FF2B5EF4-FFF2-40B4-BE49-F238E27FC236}">
                <a16:creationId xmlns:a16="http://schemas.microsoft.com/office/drawing/2014/main" id="{0F868040-8061-456D-9BAA-8E253EA46E51}"/>
              </a:ext>
            </a:extLst>
          </p:cNvPr>
          <p:cNvSpPr/>
          <p:nvPr/>
        </p:nvSpPr>
        <p:spPr>
          <a:xfrm>
            <a:off x="0" y="5838691"/>
            <a:ext cx="12191999" cy="1070742"/>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Figure 1. Strain selection. </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Plot of the</a:t>
            </a: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epidemiological components of the causal agents of late blight, </a:t>
            </a:r>
            <a:r>
              <a:rPr kumimoji="0" lang="en-US" sz="12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Phytophthora betacei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and </a:t>
            </a:r>
            <a:r>
              <a:rPr kumimoji="0" lang="en-US" sz="12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Phytophthora infestans</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when infecting tree tomato plants. </a:t>
            </a: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discriminant analysis (DA) showing the first and second discriminant components. </a:t>
            </a:r>
            <a:r>
              <a:rPr kumimoji="0" lang="en-US" sz="12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 betacei </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strains are shown in green and </a:t>
            </a:r>
            <a:r>
              <a:rPr kumimoji="0" lang="en-US" sz="12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 infestans </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in orange. The discriminant analysis indicated that the strains were best differentiated by lesion area (LA) and incubation period (IP) in both discriminant components (LD1=76.19%, LD2=13.75%). Similar strains were classified in three epidemiological clusters using a K-means approach (cluster 1: circles, cluster 2: triangles, cluster 3: squares) </a:t>
            </a: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Elbow method used to select number of ideal clusters between one and 14. </a:t>
            </a: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 </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Mean lesion area (LA, top) and incubation period (IP, bottom) of all the strains tested. Bars represent the standard error (SE) of the mean.</a:t>
            </a:r>
            <a:endParaRPr kumimoji="0" lang="es-CO"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72731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map&#10;&#10;Description automatically generated">
            <a:extLst>
              <a:ext uri="{FF2B5EF4-FFF2-40B4-BE49-F238E27FC236}">
                <a16:creationId xmlns:a16="http://schemas.microsoft.com/office/drawing/2014/main" id="{B0B15773-0B1B-417B-8E7A-7F99033FCD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009" y="0"/>
            <a:ext cx="10441908" cy="6525087"/>
          </a:xfrm>
          <a:prstGeom prst="rect">
            <a:avLst/>
          </a:prstGeom>
        </p:spPr>
      </p:pic>
      <p:sp>
        <p:nvSpPr>
          <p:cNvPr id="3" name="Rectangle 2">
            <a:extLst>
              <a:ext uri="{FF2B5EF4-FFF2-40B4-BE49-F238E27FC236}">
                <a16:creationId xmlns:a16="http://schemas.microsoft.com/office/drawing/2014/main" id="{F9612FF7-B7C2-4B6A-A7A2-AF31011E717E}"/>
              </a:ext>
            </a:extLst>
          </p:cNvPr>
          <p:cNvSpPr/>
          <p:nvPr/>
        </p:nvSpPr>
        <p:spPr>
          <a:xfrm>
            <a:off x="1" y="6396335"/>
            <a:ext cx="121919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Figure 3. Transcriptional dynamics of </a:t>
            </a:r>
            <a:r>
              <a:rPr kumimoji="0" lang="en-US"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 betacei</a:t>
            </a: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strain N9035 infecting tree tomato (A) </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Biotrophy and necrotrophy were clearly identified from transcript profiles </a:t>
            </a: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 </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Hierarchical clustering. Shows mayor expression shifts between axenically grown samples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Myc</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Mycelia,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Spo</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Sporangia) and in-planta (6-96 hpi), as well as biotrophy and necrotrophy infection stages.</a:t>
            </a:r>
            <a:endPar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96455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Abdullah </a:t>
            </a:r>
            <a:r>
              <a:rPr lang="en-US" dirty="0" err="1"/>
              <a:t>Habibi</a:t>
            </a:r>
            <a:r>
              <a:rPr lang="en-US" dirty="0"/>
              <a:t> </a:t>
            </a:r>
          </a:p>
        </p:txBody>
      </p:sp>
    </p:spTree>
    <p:extLst>
      <p:ext uri="{BB962C8B-B14F-4D97-AF65-F5344CB8AC3E}">
        <p14:creationId xmlns:p14="http://schemas.microsoft.com/office/powerpoint/2010/main" val="447086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0495FA-E005-40DB-8AF3-6BA42838DEC2}"/>
              </a:ext>
            </a:extLst>
          </p:cNvPr>
          <p:cNvSpPr/>
          <p:nvPr/>
        </p:nvSpPr>
        <p:spPr>
          <a:xfrm>
            <a:off x="7587915" y="4595062"/>
            <a:ext cx="4342135"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grouper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Cromileptes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altivelis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fishing in Aru island is centered in two locations, Cola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Tabarfane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the north and east part of the island. To understand the spatial variability population of this species, the fish density for all the recorded years is plotted based on the fish length from these locations.</a:t>
            </a:r>
          </a:p>
        </p:txBody>
      </p:sp>
      <p:pic>
        <p:nvPicPr>
          <p:cNvPr id="12" name="Picture 11" descr="A close up of a map&#10;&#10;Description automatically generated">
            <a:extLst>
              <a:ext uri="{FF2B5EF4-FFF2-40B4-BE49-F238E27FC236}">
                <a16:creationId xmlns:a16="http://schemas.microsoft.com/office/drawing/2014/main" id="{90E1A38D-A200-4D70-82BB-01EB02E994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609347" cy="6859784"/>
          </a:xfrm>
          <a:prstGeom prst="rect">
            <a:avLst/>
          </a:prstGeom>
        </p:spPr>
      </p:pic>
    </p:spTree>
    <p:extLst>
      <p:ext uri="{BB962C8B-B14F-4D97-AF65-F5344CB8AC3E}">
        <p14:creationId xmlns:p14="http://schemas.microsoft.com/office/powerpoint/2010/main" val="3050365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ap&#10;&#10;Description automatically generated">
            <a:extLst>
              <a:ext uri="{FF2B5EF4-FFF2-40B4-BE49-F238E27FC236}">
                <a16:creationId xmlns:a16="http://schemas.microsoft.com/office/drawing/2014/main" id="{DBE5D0CB-4C04-44A2-A83C-573C0BDF3C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 y="0"/>
            <a:ext cx="6607628" cy="6858000"/>
          </a:xfrm>
          <a:prstGeom prst="rect">
            <a:avLst/>
          </a:prstGeom>
        </p:spPr>
      </p:pic>
      <p:sp>
        <p:nvSpPr>
          <p:cNvPr id="6" name="Rectangle 5">
            <a:extLst>
              <a:ext uri="{FF2B5EF4-FFF2-40B4-BE49-F238E27FC236}">
                <a16:creationId xmlns:a16="http://schemas.microsoft.com/office/drawing/2014/main" id="{FEBDBD44-B937-4589-AC73-944FA570D1D9}"/>
              </a:ext>
            </a:extLst>
          </p:cNvPr>
          <p:cNvSpPr/>
          <p:nvPr/>
        </p:nvSpPr>
        <p:spPr>
          <a:xfrm>
            <a:off x="7492665" y="1204162"/>
            <a:ext cx="4342135" cy="56323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Size-structure model is employed to measure the government plan to re-open the lobster’s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puerulus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(post larvae) catch after the effort was closed in the past 3 years. The model will give information on the developed scenario to the eggs and larva (size 0-5 mm), post larvae (size 6-10 mm), juvenile (size 11-75 mm), sub adult (size 76-110 mm), adult (111-170 mm) and brood stock size (above 171 mm) populations. There are four developed scenarios: (i) after three years ban,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puerulus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adult catch is reopened like before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AnP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(ii) no three years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puerulus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ban,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puerulus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adult is allowed to catch without effort control (PA); (iii) after three years ban, only adult lobster is allowed to catch (A); and (iv) after three years ban,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puerulus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adult catch is reopened with Total Allowable Catch scheme (PA_TAC).</a:t>
            </a:r>
          </a:p>
        </p:txBody>
      </p:sp>
    </p:spTree>
    <p:extLst>
      <p:ext uri="{BB962C8B-B14F-4D97-AF65-F5344CB8AC3E}">
        <p14:creationId xmlns:p14="http://schemas.microsoft.com/office/powerpoint/2010/main" val="1357064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Aji</a:t>
            </a:r>
            <a:r>
              <a:rPr lang="en-US" dirty="0"/>
              <a:t> John </a:t>
            </a:r>
          </a:p>
        </p:txBody>
      </p:sp>
    </p:spTree>
    <p:extLst>
      <p:ext uri="{BB962C8B-B14F-4D97-AF65-F5344CB8AC3E}">
        <p14:creationId xmlns:p14="http://schemas.microsoft.com/office/powerpoint/2010/main" val="2649260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9D8BA0C4-D410-3C47-BEE0-0C4A252881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7922" y="0"/>
            <a:ext cx="7620000" cy="6858000"/>
          </a:xfrm>
          <a:prstGeom prst="rect">
            <a:avLst/>
          </a:prstGeom>
        </p:spPr>
      </p:pic>
      <p:sp>
        <p:nvSpPr>
          <p:cNvPr id="5" name="Rectangle 4">
            <a:extLst>
              <a:ext uri="{FF2B5EF4-FFF2-40B4-BE49-F238E27FC236}">
                <a16:creationId xmlns:a16="http://schemas.microsoft.com/office/drawing/2014/main" id="{A0A00125-F8E0-4F43-919A-B966DC9010C0}"/>
              </a:ext>
            </a:extLst>
          </p:cNvPr>
          <p:cNvSpPr/>
          <p:nvPr/>
        </p:nvSpPr>
        <p:spPr>
          <a:xfrm>
            <a:off x="8935431" y="4742291"/>
            <a:ext cx="1518648" cy="1911036"/>
          </a:xfrm>
          <a:prstGeom prst="rect">
            <a:avLst/>
          </a:prstGeom>
        </p:spPr>
        <p:txBody>
          <a:bodyPr wrap="square">
            <a:spAutoFit/>
          </a:bodyPr>
          <a:lstStyle/>
          <a:p>
            <a:pPr algn="ctr" defTabSz="410751" hangingPunct="0"/>
            <a:r>
              <a:rPr lang="en-US" sz="844" b="1" kern="0" dirty="0">
                <a:solidFill>
                  <a:srgbClr val="000000"/>
                </a:solidFill>
                <a:latin typeface="Helvetica Neue"/>
                <a:sym typeface="Helvetica Neue"/>
              </a:rPr>
              <a:t>Figure 1: Satellite reflectance of meadows in years 2017 and 2018. (A) Combined reflectance profile in 2017 (B) Combined reflectance profile in 2018 (C) NDVI profile by elevation in 2017 (D) NDVI profile by elevation in 2018 (E) Peak flowering of top ten species in 2017 (D) Peak flowering of top ten species in 2018</a:t>
            </a:r>
          </a:p>
        </p:txBody>
      </p:sp>
    </p:spTree>
    <p:extLst>
      <p:ext uri="{BB962C8B-B14F-4D97-AF65-F5344CB8AC3E}">
        <p14:creationId xmlns:p14="http://schemas.microsoft.com/office/powerpoint/2010/main" val="45064094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1C9F108-87EE-E849-AC45-72550635FF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1356" y="0"/>
            <a:ext cx="7620000" cy="6858000"/>
          </a:xfrm>
          <a:prstGeom prst="rect">
            <a:avLst/>
          </a:prstGeom>
        </p:spPr>
      </p:pic>
      <p:sp>
        <p:nvSpPr>
          <p:cNvPr id="5" name="TextBox 4">
            <a:extLst>
              <a:ext uri="{FF2B5EF4-FFF2-40B4-BE49-F238E27FC236}">
                <a16:creationId xmlns:a16="http://schemas.microsoft.com/office/drawing/2014/main" id="{09A6CA71-56F8-E449-A4DD-5C4C322DC530}"/>
              </a:ext>
            </a:extLst>
          </p:cNvPr>
          <p:cNvSpPr txBox="1"/>
          <p:nvPr/>
        </p:nvSpPr>
        <p:spPr>
          <a:xfrm>
            <a:off x="7732835" y="5609145"/>
            <a:ext cx="2581491" cy="9814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just" defTabSz="410751" hangingPunct="0"/>
            <a:r>
              <a:rPr lang="en-US" sz="844" b="1" kern="0" dirty="0">
                <a:solidFill>
                  <a:srgbClr val="000000"/>
                </a:solidFill>
                <a:latin typeface="Helvetica Neue"/>
                <a:sym typeface="Helvetica Neue"/>
              </a:rPr>
              <a:t>Figure 2: Seasonal minima and maxima across Pepperwood Preserve. (A) Max temperatures in spring and autumn (B) Min temperatures in spring and autumn (C) Max temperatures in summer and winter (B) Min temperatures in summer and winter (E)  Map of the preserve, with dots representing weather stations</a:t>
            </a:r>
            <a:endParaRPr lang="en-US" sz="844" b="1" kern="0"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07268097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Man </a:t>
            </a:r>
            <a:r>
              <a:rPr lang="en-US" dirty="0" err="1"/>
              <a:t>Marcaida</a:t>
            </a:r>
            <a:r>
              <a:rPr lang="en-US" dirty="0"/>
              <a:t> III </a:t>
            </a:r>
          </a:p>
        </p:txBody>
      </p:sp>
    </p:spTree>
    <p:extLst>
      <p:ext uri="{BB962C8B-B14F-4D97-AF65-F5344CB8AC3E}">
        <p14:creationId xmlns:p14="http://schemas.microsoft.com/office/powerpoint/2010/main" val="4160074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D1354FC6-971B-D840-9384-62641C611D0F}"/>
              </a:ext>
            </a:extLst>
          </p:cNvPr>
          <p:cNvPicPr>
            <a:picLocks noChangeAspect="1"/>
          </p:cNvPicPr>
          <p:nvPr/>
        </p:nvPicPr>
        <p:blipFill>
          <a:blip r:embed="rId3"/>
          <a:stretch>
            <a:fillRect/>
          </a:stretch>
        </p:blipFill>
        <p:spPr>
          <a:xfrm>
            <a:off x="2369556" y="173940"/>
            <a:ext cx="7452887" cy="5608297"/>
          </a:xfrm>
          <a:prstGeom prst="rect">
            <a:avLst/>
          </a:prstGeom>
        </p:spPr>
      </p:pic>
      <p:sp>
        <p:nvSpPr>
          <p:cNvPr id="5" name="TextBox 4">
            <a:extLst>
              <a:ext uri="{FF2B5EF4-FFF2-40B4-BE49-F238E27FC236}">
                <a16:creationId xmlns:a16="http://schemas.microsoft.com/office/drawing/2014/main" id="{3A0D2B25-B7DC-B549-939A-C17688F01AC9}"/>
              </a:ext>
            </a:extLst>
          </p:cNvPr>
          <p:cNvSpPr txBox="1"/>
          <p:nvPr/>
        </p:nvSpPr>
        <p:spPr>
          <a:xfrm>
            <a:off x="1021976" y="6052969"/>
            <a:ext cx="10762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Change in timing and location (A and B) of rice sowing in Battambang and Kampong Thom provinces in Cambodia, before and after the proliferation of hydropower dams in the Mekong River. </a:t>
            </a:r>
          </a:p>
        </p:txBody>
      </p:sp>
    </p:spTree>
    <p:extLst>
      <p:ext uri="{BB962C8B-B14F-4D97-AF65-F5344CB8AC3E}">
        <p14:creationId xmlns:p14="http://schemas.microsoft.com/office/powerpoint/2010/main" val="70377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387A8F35-9AF0-46F1-ACE3-780704926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524" y="38268"/>
            <a:ext cx="8702040" cy="6819732"/>
          </a:xfrm>
          <a:prstGeom prst="rect">
            <a:avLst/>
          </a:prstGeom>
        </p:spPr>
      </p:pic>
      <p:sp>
        <p:nvSpPr>
          <p:cNvPr id="6" name="TextBox 5">
            <a:extLst>
              <a:ext uri="{FF2B5EF4-FFF2-40B4-BE49-F238E27FC236}">
                <a16:creationId xmlns:a16="http://schemas.microsoft.com/office/drawing/2014/main" id="{813A0ECB-6B43-448A-BDB6-03FE480BA8BD}"/>
              </a:ext>
            </a:extLst>
          </p:cNvPr>
          <p:cNvSpPr txBox="1"/>
          <p:nvPr/>
        </p:nvSpPr>
        <p:spPr>
          <a:xfrm>
            <a:off x="2026920" y="5882640"/>
            <a:ext cx="870204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Map depicts salmon distributions (proportional to circle size) as they migrate along the Seattle waterfront past Reference (non-seawall), Old (built 1934), and New (built 2018) seawall sites. White=Seawall, Green=Pier, Turquoise=Pier ends,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Lightyellow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=Reference.</a:t>
            </a:r>
          </a:p>
        </p:txBody>
      </p:sp>
    </p:spTree>
    <p:extLst>
      <p:ext uri="{BB962C8B-B14F-4D97-AF65-F5344CB8AC3E}">
        <p14:creationId xmlns:p14="http://schemas.microsoft.com/office/powerpoint/2010/main" val="256727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34485256-5878-324C-AA8D-3967244A7A6F}"/>
              </a:ext>
            </a:extLst>
          </p:cNvPr>
          <p:cNvPicPr/>
          <p:nvPr/>
        </p:nvPicPr>
        <p:blipFill>
          <a:blip r:embed="rId3"/>
          <a:stretch>
            <a:fillRect/>
          </a:stretch>
        </p:blipFill>
        <p:spPr>
          <a:xfrm>
            <a:off x="1714500" y="276999"/>
            <a:ext cx="7391400" cy="5852160"/>
          </a:xfrm>
          <a:prstGeom prst="rect">
            <a:avLst/>
          </a:prstGeom>
        </p:spPr>
      </p:pic>
      <p:sp>
        <p:nvSpPr>
          <p:cNvPr id="5" name="TextBox 4">
            <a:extLst>
              <a:ext uri="{FF2B5EF4-FFF2-40B4-BE49-F238E27FC236}">
                <a16:creationId xmlns:a16="http://schemas.microsoft.com/office/drawing/2014/main" id="{2AA9B48E-2F9E-7644-BE5F-A98343EC33AF}"/>
              </a:ext>
            </a:extLst>
          </p:cNvPr>
          <p:cNvSpPr txBox="1"/>
          <p:nvPr/>
        </p:nvSpPr>
        <p:spPr>
          <a:xfrm>
            <a:off x="365760" y="6129159"/>
            <a:ext cx="114452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rPr>
              <a:t>Distribution of the most abundant macroalgal species (N3% coverage) in 27 20x20 cm quadrats taken along a pH gradient from S1 (pH=8.1), S2 (pH=7.8), and S3 (pH=6.7)</a:t>
            </a:r>
          </a:p>
        </p:txBody>
      </p:sp>
    </p:spTree>
    <p:extLst>
      <p:ext uri="{BB962C8B-B14F-4D97-AF65-F5344CB8AC3E}">
        <p14:creationId xmlns:p14="http://schemas.microsoft.com/office/powerpoint/2010/main" val="2063370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Natalie </a:t>
            </a:r>
            <a:r>
              <a:rPr lang="en-US" dirty="0" err="1"/>
              <a:t>Mastick</a:t>
            </a:r>
            <a:r>
              <a:rPr lang="en-US" dirty="0"/>
              <a:t> </a:t>
            </a:r>
          </a:p>
        </p:txBody>
      </p:sp>
    </p:spTree>
    <p:extLst>
      <p:ext uri="{BB962C8B-B14F-4D97-AF65-F5344CB8AC3E}">
        <p14:creationId xmlns:p14="http://schemas.microsoft.com/office/powerpoint/2010/main" val="3858822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food&#10;&#10;Description automatically generated">
            <a:extLst>
              <a:ext uri="{FF2B5EF4-FFF2-40B4-BE49-F238E27FC236}">
                <a16:creationId xmlns:a16="http://schemas.microsoft.com/office/drawing/2014/main" id="{B0514C44-8182-45B2-82B4-73E08E0EE9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 y="0"/>
            <a:ext cx="12190476" cy="6858000"/>
          </a:xfrm>
          <a:prstGeom prst="rect">
            <a:avLst/>
          </a:prstGeom>
        </p:spPr>
      </p:pic>
    </p:spTree>
    <p:extLst>
      <p:ext uri="{BB962C8B-B14F-4D97-AF65-F5344CB8AC3E}">
        <p14:creationId xmlns:p14="http://schemas.microsoft.com/office/powerpoint/2010/main" val="3231693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BF53871A-A867-4D11-B5F6-8A5EAFB173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 y="0"/>
            <a:ext cx="12190476" cy="6858000"/>
          </a:xfrm>
          <a:prstGeom prst="rect">
            <a:avLst/>
          </a:prstGeom>
        </p:spPr>
      </p:pic>
    </p:spTree>
    <p:extLst>
      <p:ext uri="{BB962C8B-B14F-4D97-AF65-F5344CB8AC3E}">
        <p14:creationId xmlns:p14="http://schemas.microsoft.com/office/powerpoint/2010/main" val="835349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Miranda </a:t>
            </a:r>
            <a:r>
              <a:rPr lang="en-US" dirty="0" err="1"/>
              <a:t>Mudge</a:t>
            </a:r>
            <a:r>
              <a:rPr lang="en-US" dirty="0"/>
              <a:t> </a:t>
            </a:r>
          </a:p>
        </p:txBody>
      </p:sp>
    </p:spTree>
    <p:extLst>
      <p:ext uri="{BB962C8B-B14F-4D97-AF65-F5344CB8AC3E}">
        <p14:creationId xmlns:p14="http://schemas.microsoft.com/office/powerpoint/2010/main" val="685489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8677C3-A4AF-5741-9E69-8EC4B6C63F9F}"/>
              </a:ext>
            </a:extLst>
          </p:cNvPr>
          <p:cNvPicPr>
            <a:picLocks noChangeAspect="1"/>
          </p:cNvPicPr>
          <p:nvPr/>
        </p:nvPicPr>
        <p:blipFill>
          <a:blip r:embed="rId3"/>
          <a:stretch>
            <a:fillRect/>
          </a:stretch>
        </p:blipFill>
        <p:spPr>
          <a:xfrm>
            <a:off x="0" y="129915"/>
            <a:ext cx="12084570" cy="6042285"/>
          </a:xfrm>
          <a:prstGeom prst="rect">
            <a:avLst/>
          </a:prstGeom>
        </p:spPr>
      </p:pic>
      <p:sp>
        <p:nvSpPr>
          <p:cNvPr id="7" name="Text Placeholder 6">
            <a:extLst>
              <a:ext uri="{FF2B5EF4-FFF2-40B4-BE49-F238E27FC236}">
                <a16:creationId xmlns:a16="http://schemas.microsoft.com/office/drawing/2014/main" id="{B6BD2650-FCC3-424A-A8D0-1F59A31687E8}"/>
              </a:ext>
            </a:extLst>
          </p:cNvPr>
          <p:cNvSpPr>
            <a:spLocks noGrp="1"/>
          </p:cNvSpPr>
          <p:nvPr>
            <p:ph type="body" sz="half" idx="2"/>
          </p:nvPr>
        </p:nvSpPr>
        <p:spPr>
          <a:xfrm>
            <a:off x="107430" y="5797901"/>
            <a:ext cx="11977140" cy="1155560"/>
          </a:xfrm>
        </p:spPr>
        <p:txBody>
          <a:bodyPr>
            <a:normAutofit fontScale="92500"/>
          </a:bodyPr>
          <a:lstStyle/>
          <a:p>
            <a:r>
              <a:rPr lang="en-US" b="1" dirty="0"/>
              <a:t>Figure 1: Prevalence of protein functional groups largely unknown, with dynamic changes in energy production, amino acid transport and ribosomal structure. </a:t>
            </a:r>
            <a:r>
              <a:rPr lang="en-US" dirty="0"/>
              <a:t>Proteins identified via mass spectrometry to undergo significant changes in abundance compared to optimal conditions (increases shown in red, decreases shown in blue) were mapped to </a:t>
            </a:r>
            <a:r>
              <a:rPr lang="en-US" dirty="0" err="1"/>
              <a:t>EggNog</a:t>
            </a:r>
            <a:r>
              <a:rPr lang="en-US" dirty="0"/>
              <a:t> terms (classifying organized Gene Ontologies). A count was determined (shown in individual boxes) for each experimental condition to identify differences between temperature, salinity, and nutrient responses (ASW: Artificial Sea Water; Brine: solution with salinity calculated based on environmental equilibrium for given incubation temperature; Nutrients: additional nutrients added to sample). </a:t>
            </a:r>
          </a:p>
          <a:p>
            <a:endParaRPr lang="en-US" dirty="0"/>
          </a:p>
        </p:txBody>
      </p:sp>
    </p:spTree>
    <p:extLst>
      <p:ext uri="{BB962C8B-B14F-4D97-AF65-F5344CB8AC3E}">
        <p14:creationId xmlns:p14="http://schemas.microsoft.com/office/powerpoint/2010/main" val="2351239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16EBE0-0886-2C43-8960-B0F272E8E2A0}"/>
              </a:ext>
            </a:extLst>
          </p:cNvPr>
          <p:cNvPicPr>
            <a:picLocks noChangeAspect="1"/>
          </p:cNvPicPr>
          <p:nvPr/>
        </p:nvPicPr>
        <p:blipFill rotWithShape="1">
          <a:blip r:embed="rId3"/>
          <a:srcRect t="3088"/>
          <a:stretch/>
        </p:blipFill>
        <p:spPr>
          <a:xfrm>
            <a:off x="0" y="0"/>
            <a:ext cx="12192000" cy="6430944"/>
          </a:xfrm>
          <a:prstGeom prst="rect">
            <a:avLst/>
          </a:prstGeom>
        </p:spPr>
      </p:pic>
      <p:pic>
        <p:nvPicPr>
          <p:cNvPr id="8" name="Picture 7">
            <a:extLst>
              <a:ext uri="{FF2B5EF4-FFF2-40B4-BE49-F238E27FC236}">
                <a16:creationId xmlns:a16="http://schemas.microsoft.com/office/drawing/2014/main" id="{1DE9BC49-BE94-1045-B561-3B9B5D5EC36A}"/>
              </a:ext>
            </a:extLst>
          </p:cNvPr>
          <p:cNvPicPr>
            <a:picLocks noChangeAspect="1"/>
          </p:cNvPicPr>
          <p:nvPr/>
        </p:nvPicPr>
        <p:blipFill rotWithShape="1">
          <a:blip r:embed="rId4"/>
          <a:srcRect l="41391" r="11722" b="33240"/>
          <a:stretch/>
        </p:blipFill>
        <p:spPr>
          <a:xfrm>
            <a:off x="8219554" y="5181151"/>
            <a:ext cx="1125416" cy="915686"/>
          </a:xfrm>
          <a:prstGeom prst="rect">
            <a:avLst/>
          </a:prstGeom>
        </p:spPr>
      </p:pic>
      <p:sp>
        <p:nvSpPr>
          <p:cNvPr id="6" name="Text Placeholder 6">
            <a:extLst>
              <a:ext uri="{FF2B5EF4-FFF2-40B4-BE49-F238E27FC236}">
                <a16:creationId xmlns:a16="http://schemas.microsoft.com/office/drawing/2014/main" id="{1236DC4F-0BED-C643-BE22-488124A4BAEC}"/>
              </a:ext>
            </a:extLst>
          </p:cNvPr>
          <p:cNvSpPr txBox="1">
            <a:spLocks/>
          </p:cNvSpPr>
          <p:nvPr/>
        </p:nvSpPr>
        <p:spPr>
          <a:xfrm>
            <a:off x="8219555" y="4762916"/>
            <a:ext cx="3972446" cy="2074988"/>
          </a:xfrm>
          <a:prstGeom prst="rect">
            <a:avLst/>
          </a:prstGeom>
          <a:solidFill>
            <a:schemeClr val="bg1"/>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Figure 3: ASW samples have more significantly changing proteins in all functional ontologies compared to Equilibrium brine. </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Proteins detected via mass spectrometry in all individual samples were grouped based on ASW or Equilibrium Brine conditions and compared to determine which Gene Ontologies (GO terms) were driving changes in abundance associated with salinity. 2362 individual proteins were plotted as background, with those significantly increased in abundance for either category highlighted by color based on respective GO terms (ASW in blue, Equilibrium Brine in orange). Significance defined as Log Fold Change &gt;= +/- 0.5 and Z-score &gt;= +/- 2. Proteins expressed in a functional category that are not significant shown in black. GO terms ordered by total number of identified proteins. </a:t>
            </a:r>
          </a:p>
        </p:txBody>
      </p:sp>
      <p:pic>
        <p:nvPicPr>
          <p:cNvPr id="9" name="Picture 8">
            <a:extLst>
              <a:ext uri="{FF2B5EF4-FFF2-40B4-BE49-F238E27FC236}">
                <a16:creationId xmlns:a16="http://schemas.microsoft.com/office/drawing/2014/main" id="{3FF2142B-0A88-C046-8568-228C5F93ADD4}"/>
              </a:ext>
            </a:extLst>
          </p:cNvPr>
          <p:cNvPicPr>
            <a:picLocks noChangeAspect="1"/>
          </p:cNvPicPr>
          <p:nvPr/>
        </p:nvPicPr>
        <p:blipFill rotWithShape="1">
          <a:blip r:embed="rId5"/>
          <a:srcRect l="68930" t="84103" b="10915"/>
          <a:stretch/>
        </p:blipFill>
        <p:spPr>
          <a:xfrm>
            <a:off x="2165140" y="6430945"/>
            <a:ext cx="3551255" cy="341644"/>
          </a:xfrm>
          <a:prstGeom prst="rect">
            <a:avLst/>
          </a:prstGeom>
        </p:spPr>
      </p:pic>
    </p:spTree>
    <p:extLst>
      <p:ext uri="{BB962C8B-B14F-4D97-AF65-F5344CB8AC3E}">
        <p14:creationId xmlns:p14="http://schemas.microsoft.com/office/powerpoint/2010/main" val="1167999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Nicholas </a:t>
            </a:r>
            <a:r>
              <a:rPr lang="en-US" dirty="0" err="1"/>
              <a:t>Nagengast</a:t>
            </a:r>
            <a:r>
              <a:rPr lang="en-US" dirty="0"/>
              <a:t> </a:t>
            </a:r>
          </a:p>
        </p:txBody>
      </p:sp>
    </p:spTree>
    <p:extLst>
      <p:ext uri="{BB962C8B-B14F-4D97-AF65-F5344CB8AC3E}">
        <p14:creationId xmlns:p14="http://schemas.microsoft.com/office/powerpoint/2010/main" val="2712056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292A-9129-F54C-9718-1B4DE66BDF49}"/>
              </a:ext>
            </a:extLst>
          </p:cNvPr>
          <p:cNvSpPr>
            <a:spLocks noGrp="1"/>
          </p:cNvSpPr>
          <p:nvPr>
            <p:ph type="title"/>
          </p:nvPr>
        </p:nvSpPr>
        <p:spPr>
          <a:xfrm>
            <a:off x="1885702" y="120630"/>
            <a:ext cx="8472054" cy="929285"/>
          </a:xfrm>
        </p:spPr>
        <p:txBody>
          <a:bodyPr>
            <a:normAutofit/>
          </a:bodyPr>
          <a:lstStyle/>
          <a:p>
            <a:r>
              <a:rPr lang="en-US" sz="1400" b="1" dirty="0"/>
              <a:t>Nagengast Figure 1: </a:t>
            </a:r>
            <a:r>
              <a:rPr lang="en-US" sz="1400" dirty="0"/>
              <a:t>How effort has been monitored for a system of lakes, as well as how effort on each lake has changed. Will be paired with a similar plot displaying abundance changes over time, which will allow readers to compare abundance and effort changes for individual lakes surveyed more than 2 years. </a:t>
            </a:r>
          </a:p>
        </p:txBody>
      </p:sp>
      <p:pic>
        <p:nvPicPr>
          <p:cNvPr id="10" name="Content Placeholder 9" descr="A close up of a map&#10;&#10;Description automatically generated">
            <a:extLst>
              <a:ext uri="{FF2B5EF4-FFF2-40B4-BE49-F238E27FC236}">
                <a16:creationId xmlns:a16="http://schemas.microsoft.com/office/drawing/2014/main" id="{2F9B5A1C-AD09-7F4C-8404-0B82DE2D0E2D}"/>
              </a:ext>
            </a:extLst>
          </p:cNvPr>
          <p:cNvPicPr>
            <a:picLocks noGrp="1" noChangeAspect="1"/>
          </p:cNvPicPr>
          <p:nvPr>
            <p:ph idx="1"/>
          </p:nvPr>
        </p:nvPicPr>
        <p:blipFill>
          <a:blip r:embed="rId3"/>
          <a:stretch>
            <a:fillRect/>
          </a:stretch>
        </p:blipFill>
        <p:spPr>
          <a:xfrm>
            <a:off x="739101" y="1049915"/>
            <a:ext cx="10935345" cy="5718137"/>
          </a:xfrm>
        </p:spPr>
      </p:pic>
    </p:spTree>
    <p:extLst>
      <p:ext uri="{BB962C8B-B14F-4D97-AF65-F5344CB8AC3E}">
        <p14:creationId xmlns:p14="http://schemas.microsoft.com/office/powerpoint/2010/main" val="3331620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75C2DD14-26D6-D84A-8630-14A2A5B59224}"/>
              </a:ext>
            </a:extLst>
          </p:cNvPr>
          <p:cNvPicPr>
            <a:picLocks noGrp="1" noChangeAspect="1"/>
          </p:cNvPicPr>
          <p:nvPr>
            <p:ph idx="1"/>
          </p:nvPr>
        </p:nvPicPr>
        <p:blipFill>
          <a:blip r:embed="rId2"/>
          <a:stretch>
            <a:fillRect/>
          </a:stretch>
        </p:blipFill>
        <p:spPr>
          <a:xfrm>
            <a:off x="398131" y="1049915"/>
            <a:ext cx="10903281" cy="5647676"/>
          </a:xfrm>
        </p:spPr>
      </p:pic>
      <p:sp>
        <p:nvSpPr>
          <p:cNvPr id="4" name="Title 1">
            <a:extLst>
              <a:ext uri="{FF2B5EF4-FFF2-40B4-BE49-F238E27FC236}">
                <a16:creationId xmlns:a16="http://schemas.microsoft.com/office/drawing/2014/main" id="{C7D3A7CE-78C2-2040-9457-AB970BEC936D}"/>
              </a:ext>
            </a:extLst>
          </p:cNvPr>
          <p:cNvSpPr txBox="1">
            <a:spLocks/>
          </p:cNvSpPr>
          <p:nvPr/>
        </p:nvSpPr>
        <p:spPr>
          <a:xfrm>
            <a:off x="1885702" y="120630"/>
            <a:ext cx="8472054" cy="9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j-ea"/>
                <a:cs typeface="+mj-cs"/>
              </a:rPr>
              <a:t>Nagengast Figure 2: </a:t>
            </a:r>
            <a:r>
              <a:rPr kumimoji="0" lang="en-US" sz="1400" b="0" i="0" u="none" strike="noStrike" kern="1200" cap="none" spc="0" normalizeH="0" baseline="0" noProof="0" dirty="0">
                <a:ln>
                  <a:noFill/>
                </a:ln>
                <a:solidFill>
                  <a:prstClr val="black"/>
                </a:solidFill>
                <a:effectLst/>
                <a:uLnTx/>
                <a:uFillTx/>
                <a:latin typeface="Calibri Light" panose="020F0302020204030204"/>
                <a:ea typeface="+mj-ea"/>
                <a:cs typeface="+mj-cs"/>
              </a:rPr>
              <a:t>How survey attention (the number of years each lake is surveyed) is related to geographic location and lake area.  </a:t>
            </a:r>
          </a:p>
        </p:txBody>
      </p:sp>
    </p:spTree>
    <p:extLst>
      <p:ext uri="{BB962C8B-B14F-4D97-AF65-F5344CB8AC3E}">
        <p14:creationId xmlns:p14="http://schemas.microsoft.com/office/powerpoint/2010/main" val="280785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Sabrina </a:t>
            </a:r>
            <a:r>
              <a:rPr lang="en-US" dirty="0" err="1"/>
              <a:t>Aeluro</a:t>
            </a:r>
            <a:r>
              <a:rPr lang="en-US" dirty="0"/>
              <a:t> </a:t>
            </a:r>
          </a:p>
        </p:txBody>
      </p:sp>
    </p:spTree>
    <p:extLst>
      <p:ext uri="{BB962C8B-B14F-4D97-AF65-F5344CB8AC3E}">
        <p14:creationId xmlns:p14="http://schemas.microsoft.com/office/powerpoint/2010/main" val="2305937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Bob </a:t>
            </a:r>
            <a:r>
              <a:rPr lang="en-US" dirty="0" err="1"/>
              <a:t>Oxborrow</a:t>
            </a:r>
            <a:r>
              <a:rPr lang="en-US" dirty="0"/>
              <a:t> </a:t>
            </a:r>
          </a:p>
        </p:txBody>
      </p:sp>
    </p:spTree>
    <p:extLst>
      <p:ext uri="{BB962C8B-B14F-4D97-AF65-F5344CB8AC3E}">
        <p14:creationId xmlns:p14="http://schemas.microsoft.com/office/powerpoint/2010/main" val="1254245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949B84D-1864-48F8-B484-787394C99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9781"/>
            <a:ext cx="12192000" cy="5407100"/>
          </a:xfrm>
          <a:prstGeom prst="rect">
            <a:avLst/>
          </a:prstGeom>
        </p:spPr>
      </p:pic>
      <p:sp>
        <p:nvSpPr>
          <p:cNvPr id="2" name="Rectangle 1"/>
          <p:cNvSpPr/>
          <p:nvPr/>
        </p:nvSpPr>
        <p:spPr>
          <a:xfrm>
            <a:off x="631116" y="5840977"/>
            <a:ext cx="1156088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 1. Composition of wrack observed in quadrats and average density of invertebrates in core samples. Samples were collected before and after shoreline restoration or nourishment at both armored (Arm) and unarmored (Un) sites.</a:t>
            </a:r>
          </a:p>
        </p:txBody>
      </p:sp>
    </p:spTree>
    <p:extLst>
      <p:ext uri="{BB962C8B-B14F-4D97-AF65-F5344CB8AC3E}">
        <p14:creationId xmlns:p14="http://schemas.microsoft.com/office/powerpoint/2010/main" val="1147821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food&#10;&#10;Description automatically generated">
            <a:extLst>
              <a:ext uri="{FF2B5EF4-FFF2-40B4-BE49-F238E27FC236}">
                <a16:creationId xmlns:a16="http://schemas.microsoft.com/office/drawing/2014/main" id="{ADE1B369-7921-4455-B79F-2737F377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18" y="151726"/>
            <a:ext cx="9362088" cy="6468485"/>
          </a:xfrm>
          <a:prstGeom prst="rect">
            <a:avLst/>
          </a:prstGeom>
        </p:spPr>
      </p:pic>
      <p:sp>
        <p:nvSpPr>
          <p:cNvPr id="2" name="Rectangle 1"/>
          <p:cNvSpPr/>
          <p:nvPr/>
        </p:nvSpPr>
        <p:spPr>
          <a:xfrm>
            <a:off x="9778701" y="151726"/>
            <a:ext cx="2413299"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 2. (Top) Density of major taxonomic groups collected along the Seattle seawall prior to the seawall replacement (2014) and after seawall replacement (2018). (Bottom) Relative abundance of Harpacticoid copepods.</a:t>
            </a:r>
          </a:p>
        </p:txBody>
      </p:sp>
    </p:spTree>
    <p:extLst>
      <p:ext uri="{BB962C8B-B14F-4D97-AF65-F5344CB8AC3E}">
        <p14:creationId xmlns:p14="http://schemas.microsoft.com/office/powerpoint/2010/main" val="374889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Christina </a:t>
            </a:r>
            <a:r>
              <a:rPr lang="en-US" dirty="0" err="1"/>
              <a:t>Rathwell</a:t>
            </a:r>
            <a:r>
              <a:rPr lang="en-US" dirty="0"/>
              <a:t> </a:t>
            </a:r>
          </a:p>
        </p:txBody>
      </p:sp>
    </p:spTree>
    <p:extLst>
      <p:ext uri="{BB962C8B-B14F-4D97-AF65-F5344CB8AC3E}">
        <p14:creationId xmlns:p14="http://schemas.microsoft.com/office/powerpoint/2010/main" val="2704768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109357F6-5D9C-334C-9F87-4D909DBB588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12">
            <a:extLst>
              <a:ext uri="{FF2B5EF4-FFF2-40B4-BE49-F238E27FC236}">
                <a16:creationId xmlns:a16="http://schemas.microsoft.com/office/drawing/2014/main" id="{7B4F50C0-E531-894C-89BD-088DD8BAE64F}"/>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3">
            <a:extLst>
              <a:ext uri="{FF2B5EF4-FFF2-40B4-BE49-F238E27FC236}">
                <a16:creationId xmlns:a16="http://schemas.microsoft.com/office/drawing/2014/main" id="{497EDCFD-9998-4D4B-9F76-1DEF8F0168CF}"/>
              </a:ext>
            </a:extLst>
          </p:cNvPr>
          <p:cNvSpPr>
            <a:spLocks noChangeArrowheads="1"/>
          </p:cNvSpPr>
          <p:nvPr/>
        </p:nvSpPr>
        <p:spPr bwMode="auto">
          <a:xfrm>
            <a:off x="0" y="6337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Box 17">
            <a:extLst>
              <a:ext uri="{FF2B5EF4-FFF2-40B4-BE49-F238E27FC236}">
                <a16:creationId xmlns:a16="http://schemas.microsoft.com/office/drawing/2014/main" id="{13CE6038-0D01-D84C-AD8E-99B7543BA988}"/>
              </a:ext>
            </a:extLst>
          </p:cNvPr>
          <p:cNvSpPr txBox="1"/>
          <p:nvPr/>
        </p:nvSpPr>
        <p:spPr>
          <a:xfrm>
            <a:off x="10322029" y="1857543"/>
            <a:ext cx="1470872" cy="182211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Figure 1. A.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Location of gas vents of Castello Aragonese on Ischia Island, Italy, showing 3 sectors (S1-S3). </a:t>
            </a:r>
            <a:r>
              <a:rPr kumimoji="0" lang="en-US" sz="12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Summary of counts of 25 most abundant algae in the 3 sectors, separated by phylum type. </a:t>
            </a:r>
            <a:r>
              <a:rPr kumimoji="0" lang="en-US" sz="12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Distribution of the top 25 most abundant algae species across each quadrat within each sector. </a:t>
            </a:r>
          </a:p>
        </p:txBody>
      </p:sp>
      <p:pic>
        <p:nvPicPr>
          <p:cNvPr id="2" name="Picture 1"/>
          <p:cNvPicPr>
            <a:picLocks noChangeAspect="1"/>
          </p:cNvPicPr>
          <p:nvPr/>
        </p:nvPicPr>
        <p:blipFill>
          <a:blip r:embed="rId3"/>
          <a:stretch>
            <a:fillRect/>
          </a:stretch>
        </p:blipFill>
        <p:spPr>
          <a:xfrm>
            <a:off x="0" y="0"/>
            <a:ext cx="9534144" cy="6858000"/>
          </a:xfrm>
          <a:prstGeom prst="rect">
            <a:avLst/>
          </a:prstGeom>
        </p:spPr>
      </p:pic>
    </p:spTree>
    <p:extLst>
      <p:ext uri="{BB962C8B-B14F-4D97-AF65-F5344CB8AC3E}">
        <p14:creationId xmlns:p14="http://schemas.microsoft.com/office/powerpoint/2010/main" val="1669744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DB4D7-984E-8E4A-B28C-DA291FE275DE}"/>
              </a:ext>
            </a:extLst>
          </p:cNvPr>
          <p:cNvPicPr/>
          <p:nvPr/>
        </p:nvPicPr>
        <p:blipFill>
          <a:blip r:embed="rId3">
            <a:extLst>
              <a:ext uri="{28A0092B-C50C-407E-A947-70E740481C1C}">
                <a14:useLocalDpi xmlns:a14="http://schemas.microsoft.com/office/drawing/2010/main" val="0"/>
              </a:ext>
            </a:extLst>
          </a:blip>
          <a:stretch>
            <a:fillRect/>
          </a:stretch>
        </p:blipFill>
        <p:spPr>
          <a:xfrm>
            <a:off x="671384" y="0"/>
            <a:ext cx="8229600" cy="5236845"/>
          </a:xfrm>
          <a:prstGeom prst="rect">
            <a:avLst/>
          </a:prstGeom>
        </p:spPr>
      </p:pic>
      <p:sp>
        <p:nvSpPr>
          <p:cNvPr id="4" name="Text Box 19">
            <a:extLst>
              <a:ext uri="{FF2B5EF4-FFF2-40B4-BE49-F238E27FC236}">
                <a16:creationId xmlns:a16="http://schemas.microsoft.com/office/drawing/2014/main" id="{EF68B43E-1328-C448-A641-4D1F477116A3}"/>
              </a:ext>
            </a:extLst>
          </p:cNvPr>
          <p:cNvSpPr txBox="1"/>
          <p:nvPr/>
        </p:nvSpPr>
        <p:spPr>
          <a:xfrm>
            <a:off x="1387664" y="5669280"/>
            <a:ext cx="8625840" cy="118872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Figure 3. A.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distribution of viral sequences found (in thousands of bases) versus each cluster’s (bins of DNA contiguous sequences) total size(in millions of bases) of the entire water sample. The smallest genome sizes of microbes found in this data set are approximately 1 million bases, and the smallest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virome</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size is estimated to be 10 kb. The graph shows each of those cutoffs. Diameter of dot is proportional to the completeness of each cluster as determined by marker genes present. </a:t>
            </a: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All dots meeting both cutoffs are displayed, to show frequency of virus host pairs per taxonomical order. Bars of the same color are within the same phylum. </a:t>
            </a:r>
          </a:p>
        </p:txBody>
      </p:sp>
      <p:sp>
        <p:nvSpPr>
          <p:cNvPr id="5" name="TextBox 4">
            <a:extLst>
              <a:ext uri="{FF2B5EF4-FFF2-40B4-BE49-F238E27FC236}">
                <a16:creationId xmlns:a16="http://schemas.microsoft.com/office/drawing/2014/main" id="{C1D5C561-BDF6-3D4C-B3A5-FD839AB43F31}"/>
              </a:ext>
            </a:extLst>
          </p:cNvPr>
          <p:cNvSpPr txBox="1"/>
          <p:nvPr/>
        </p:nvSpPr>
        <p:spPr>
          <a:xfrm>
            <a:off x="7389340" y="5176063"/>
            <a:ext cx="8703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Frequency </a:t>
            </a:r>
          </a:p>
        </p:txBody>
      </p:sp>
      <p:sp>
        <p:nvSpPr>
          <p:cNvPr id="6" name="Text Box 14">
            <a:extLst>
              <a:ext uri="{FF2B5EF4-FFF2-40B4-BE49-F238E27FC236}">
                <a16:creationId xmlns:a16="http://schemas.microsoft.com/office/drawing/2014/main" id="{67FEEDBF-9634-2C43-B9DD-4B5AAF85D094}"/>
              </a:ext>
            </a:extLst>
          </p:cNvPr>
          <p:cNvSpPr txBox="1"/>
          <p:nvPr/>
        </p:nvSpPr>
        <p:spPr>
          <a:xfrm>
            <a:off x="6019225" y="54793"/>
            <a:ext cx="338455" cy="38989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16">
            <a:extLst>
              <a:ext uri="{FF2B5EF4-FFF2-40B4-BE49-F238E27FC236}">
                <a16:creationId xmlns:a16="http://schemas.microsoft.com/office/drawing/2014/main" id="{41117D5F-4587-504D-A268-8984E2A51C37}"/>
              </a:ext>
            </a:extLst>
          </p:cNvPr>
          <p:cNvSpPr txBox="1"/>
          <p:nvPr/>
        </p:nvSpPr>
        <p:spPr>
          <a:xfrm>
            <a:off x="595055" y="136073"/>
            <a:ext cx="338455" cy="38989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88549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Rory </a:t>
            </a:r>
            <a:r>
              <a:rPr lang="en-US" dirty="0" err="1"/>
              <a:t>Spurr</a:t>
            </a:r>
            <a:r>
              <a:rPr lang="en-US" dirty="0"/>
              <a:t> </a:t>
            </a:r>
          </a:p>
        </p:txBody>
      </p:sp>
    </p:spTree>
    <p:extLst>
      <p:ext uri="{BB962C8B-B14F-4D97-AF65-F5344CB8AC3E}">
        <p14:creationId xmlns:p14="http://schemas.microsoft.com/office/powerpoint/2010/main" val="2605570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BE422-68F1-F74E-B491-4FBD364CE0A1}"/>
              </a:ext>
            </a:extLst>
          </p:cNvPr>
          <p:cNvPicPr>
            <a:picLocks noChangeAspect="1"/>
          </p:cNvPicPr>
          <p:nvPr/>
        </p:nvPicPr>
        <p:blipFill>
          <a:blip r:embed="rId3"/>
          <a:stretch>
            <a:fillRect/>
          </a:stretch>
        </p:blipFill>
        <p:spPr>
          <a:xfrm>
            <a:off x="729712" y="0"/>
            <a:ext cx="6858000" cy="6858000"/>
          </a:xfrm>
          <a:prstGeom prst="rect">
            <a:avLst/>
          </a:prstGeom>
        </p:spPr>
      </p:pic>
      <p:sp>
        <p:nvSpPr>
          <p:cNvPr id="6" name="TextBox 5">
            <a:extLst>
              <a:ext uri="{FF2B5EF4-FFF2-40B4-BE49-F238E27FC236}">
                <a16:creationId xmlns:a16="http://schemas.microsoft.com/office/drawing/2014/main" id="{908D4BE4-5C1D-DC40-954D-9DCD9C966686}"/>
              </a:ext>
            </a:extLst>
          </p:cNvPr>
          <p:cNvSpPr txBox="1"/>
          <p:nvPr/>
        </p:nvSpPr>
        <p:spPr>
          <a:xfrm>
            <a:off x="7950631" y="2278251"/>
            <a:ext cx="3797084"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4: Heat map showing macroalgal percent cover from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Porzio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et al. (2011). A1-C3 were located in sector S1 with pH 8.14. D1-F3 were located in sector S2 with pH 7.83 and G1-I3 were located in sector S3 at pH 6.57.</a:t>
            </a:r>
          </a:p>
        </p:txBody>
      </p:sp>
    </p:spTree>
    <p:extLst>
      <p:ext uri="{BB962C8B-B14F-4D97-AF65-F5344CB8AC3E}">
        <p14:creationId xmlns:p14="http://schemas.microsoft.com/office/powerpoint/2010/main" val="3581526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8310C-AF25-B049-AC56-8E31F1BA9EE0}"/>
              </a:ext>
            </a:extLst>
          </p:cNvPr>
          <p:cNvSpPr txBox="1"/>
          <p:nvPr/>
        </p:nvSpPr>
        <p:spPr>
          <a:xfrm>
            <a:off x="6307810" y="1689315"/>
            <a:ext cx="485097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2: Bar chart showing haplotype frequencies of the Zona Pellucida gene in Pacific Cod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Gadus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macrocephalus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Map (below) shows the location of the 15 sampling sites used in the study. Sampling site are colored by basin, locations with like colors belong to the same basin. Different basins represent different and novel environments from the other basins in the study. Locations within the same basin thus have similar environmental conditions.</a:t>
            </a:r>
          </a:p>
        </p:txBody>
      </p:sp>
      <p:pic>
        <p:nvPicPr>
          <p:cNvPr id="2" name="Picture 1"/>
          <p:cNvPicPr>
            <a:picLocks noChangeAspect="1"/>
          </p:cNvPicPr>
          <p:nvPr/>
        </p:nvPicPr>
        <p:blipFill>
          <a:blip r:embed="rId3"/>
          <a:stretch>
            <a:fillRect/>
          </a:stretch>
        </p:blipFill>
        <p:spPr>
          <a:xfrm>
            <a:off x="0" y="0"/>
            <a:ext cx="5423470" cy="6858000"/>
          </a:xfrm>
          <a:prstGeom prst="rect">
            <a:avLst/>
          </a:prstGeom>
        </p:spPr>
      </p:pic>
    </p:spTree>
    <p:extLst>
      <p:ext uri="{BB962C8B-B14F-4D97-AF65-F5344CB8AC3E}">
        <p14:creationId xmlns:p14="http://schemas.microsoft.com/office/powerpoint/2010/main" val="529703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Rebekah </a:t>
            </a:r>
            <a:r>
              <a:rPr lang="en-US" dirty="0" err="1"/>
              <a:t>Stiling</a:t>
            </a:r>
            <a:r>
              <a:rPr lang="en-US" dirty="0"/>
              <a:t> </a:t>
            </a:r>
          </a:p>
        </p:txBody>
      </p:sp>
    </p:spTree>
    <p:extLst>
      <p:ext uri="{BB962C8B-B14F-4D97-AF65-F5344CB8AC3E}">
        <p14:creationId xmlns:p14="http://schemas.microsoft.com/office/powerpoint/2010/main" val="2663965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C1D438-8524-5846-A4C2-D1664BF6BC93}"/>
              </a:ext>
            </a:extLst>
          </p:cNvPr>
          <p:cNvSpPr>
            <a:spLocks noGrp="1"/>
          </p:cNvSpPr>
          <p:nvPr>
            <p:ph type="subTitle" idx="1"/>
          </p:nvPr>
        </p:nvSpPr>
        <p:spPr>
          <a:xfrm>
            <a:off x="1702904" y="5641145"/>
            <a:ext cx="8786192" cy="780756"/>
          </a:xfrm>
        </p:spPr>
        <p:txBody>
          <a:bodyPr>
            <a:noAutofit/>
          </a:bodyPr>
          <a:lstStyle/>
          <a:p>
            <a:r>
              <a:rPr lang="en-US" sz="1200" dirty="0"/>
              <a:t>Caption: In an online survey of 567 organizations in the United States that engaged in care or advocacy for feral and community cats, respondents were asked about different types of research on which they might be interested in collaborating with researchers to study.  Most respondents were "definitely" or "possibly" interested in research to improve the welfare of feral and community cats, but this interest declined as the research subject drifted from helping cat to investigating negative impacts of cats.</a:t>
            </a:r>
          </a:p>
        </p:txBody>
      </p:sp>
      <p:pic>
        <p:nvPicPr>
          <p:cNvPr id="4" name="Picture 3" descr="A screenshot of a cell phone&#10;&#10;Description automatically generated">
            <a:extLst>
              <a:ext uri="{FF2B5EF4-FFF2-40B4-BE49-F238E27FC236}">
                <a16:creationId xmlns:a16="http://schemas.microsoft.com/office/drawing/2014/main" id="{CF1FE627-268F-2B4C-A2C9-43BDA2EBCB54}"/>
              </a:ext>
            </a:extLst>
          </p:cNvPr>
          <p:cNvPicPr>
            <a:picLocks noChangeAspect="1"/>
          </p:cNvPicPr>
          <p:nvPr/>
        </p:nvPicPr>
        <p:blipFill>
          <a:blip r:embed="rId3"/>
          <a:stretch>
            <a:fillRect/>
          </a:stretch>
        </p:blipFill>
        <p:spPr>
          <a:xfrm>
            <a:off x="1524000" y="706295"/>
            <a:ext cx="9144000" cy="4657618"/>
          </a:xfrm>
          <a:prstGeom prst="rect">
            <a:avLst/>
          </a:prstGeom>
        </p:spPr>
      </p:pic>
    </p:spTree>
    <p:extLst>
      <p:ext uri="{BB962C8B-B14F-4D97-AF65-F5344CB8AC3E}">
        <p14:creationId xmlns:p14="http://schemas.microsoft.com/office/powerpoint/2010/main" val="680139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46826"/>
            <a:ext cx="9144000" cy="3807229"/>
          </a:xfrm>
          <a:prstGeom prst="rect">
            <a:avLst/>
          </a:prstGeom>
        </p:spPr>
      </p:pic>
      <p:sp>
        <p:nvSpPr>
          <p:cNvPr id="3" name="TextBox 2"/>
          <p:cNvSpPr txBox="1"/>
          <p:nvPr/>
        </p:nvSpPr>
        <p:spPr>
          <a:xfrm>
            <a:off x="1656080" y="4340860"/>
            <a:ext cx="8879840" cy="1600438"/>
          </a:xfrm>
          <a:prstGeom prst="rect">
            <a:avLst/>
          </a:prstGeom>
          <a:noFill/>
        </p:spPr>
        <p:txBody>
          <a:bodyPr wrap="square" rtlCol="0">
            <a:spAutoFit/>
          </a:bodyPr>
          <a:lstStyle/>
          <a:p>
            <a:r>
              <a:rPr lang="en-US" sz="1400" dirty="0">
                <a:solidFill>
                  <a:prstClr val="black"/>
                </a:solidFill>
                <a:latin typeface="Calibri" panose="020F0502020204030204"/>
              </a:rPr>
              <a:t>Animation 1. Changes in </a:t>
            </a:r>
            <a:r>
              <a:rPr lang="en-US" sz="1400" dirty="0" err="1">
                <a:solidFill>
                  <a:prstClr val="black"/>
                </a:solidFill>
                <a:latin typeface="Calibri" panose="020F0502020204030204"/>
              </a:rPr>
              <a:t>macroalgae</a:t>
            </a:r>
            <a:r>
              <a:rPr lang="en-US" sz="1400" dirty="0">
                <a:solidFill>
                  <a:prstClr val="black"/>
                </a:solidFill>
                <a:latin typeface="Calibri" panose="020F0502020204030204"/>
              </a:rPr>
              <a:t> amount (% lab tray coverage) from each quadrat </a:t>
            </a:r>
            <a:r>
              <a:rPr lang="en-US" sz="1400" b="1" dirty="0">
                <a:solidFill>
                  <a:prstClr val="black"/>
                </a:solidFill>
                <a:latin typeface="Calibri" panose="020F0502020204030204"/>
              </a:rPr>
              <a:t>(A)</a:t>
            </a:r>
            <a:r>
              <a:rPr lang="en-US" sz="1400" dirty="0">
                <a:solidFill>
                  <a:prstClr val="black"/>
                </a:solidFill>
                <a:latin typeface="Calibri" panose="020F0502020204030204"/>
              </a:rPr>
              <a:t> demonstrate shifts in abundance across an environmental gradient ranging from pH 8.1 to 6.7. The mean abundance (% lab tray coverage) of each species in quadrats A-C compared with quadrats G-I </a:t>
            </a:r>
            <a:r>
              <a:rPr lang="en-US" sz="1400" b="1" dirty="0">
                <a:solidFill>
                  <a:prstClr val="black"/>
                </a:solidFill>
                <a:latin typeface="Calibri" panose="020F0502020204030204"/>
              </a:rPr>
              <a:t>(B) </a:t>
            </a:r>
            <a:r>
              <a:rPr lang="en-US" sz="1400" dirty="0">
                <a:solidFill>
                  <a:prstClr val="black"/>
                </a:solidFill>
                <a:latin typeface="Calibri" panose="020F0502020204030204"/>
              </a:rPr>
              <a:t>show that several species of </a:t>
            </a:r>
            <a:r>
              <a:rPr lang="en-US" sz="1400" dirty="0" err="1">
                <a:solidFill>
                  <a:prstClr val="black"/>
                </a:solidFill>
                <a:latin typeface="Calibri" panose="020F0502020204030204"/>
              </a:rPr>
              <a:t>macroalgae</a:t>
            </a:r>
            <a:r>
              <a:rPr lang="en-US" sz="1400" dirty="0">
                <a:solidFill>
                  <a:prstClr val="black"/>
                </a:solidFill>
                <a:latin typeface="Calibri" panose="020F0502020204030204"/>
              </a:rPr>
              <a:t> are absent from the most acidic environments (e.g. </a:t>
            </a:r>
            <a:r>
              <a:rPr lang="en-US" sz="1400" i="1" dirty="0" err="1">
                <a:solidFill>
                  <a:prstClr val="black"/>
                </a:solidFill>
                <a:latin typeface="Calibri" panose="020F0502020204030204"/>
              </a:rPr>
              <a:t>Jania</a:t>
            </a:r>
            <a:r>
              <a:rPr lang="en-US" sz="1400" i="1" dirty="0">
                <a:solidFill>
                  <a:prstClr val="black"/>
                </a:solidFill>
                <a:latin typeface="Calibri" panose="020F0502020204030204"/>
              </a:rPr>
              <a:t> </a:t>
            </a:r>
            <a:r>
              <a:rPr lang="en-US" sz="1400" i="1" dirty="0" err="1">
                <a:solidFill>
                  <a:prstClr val="black"/>
                </a:solidFill>
                <a:latin typeface="Calibri" panose="020F0502020204030204"/>
              </a:rPr>
              <a:t>rubens</a:t>
            </a:r>
            <a:r>
              <a:rPr lang="en-US" sz="1400" i="1" dirty="0">
                <a:solidFill>
                  <a:prstClr val="black"/>
                </a:solidFill>
                <a:latin typeface="Calibri" panose="020F0502020204030204"/>
              </a:rPr>
              <a:t>, </a:t>
            </a:r>
            <a:r>
              <a:rPr lang="en-US" sz="1400" i="1" dirty="0" err="1">
                <a:solidFill>
                  <a:prstClr val="black"/>
                </a:solidFill>
                <a:latin typeface="Calibri" panose="020F0502020204030204"/>
              </a:rPr>
              <a:t>Valonia</a:t>
            </a:r>
            <a:r>
              <a:rPr lang="en-US" sz="1400" i="1" dirty="0">
                <a:solidFill>
                  <a:prstClr val="black"/>
                </a:solidFill>
                <a:latin typeface="Calibri" panose="020F0502020204030204"/>
              </a:rPr>
              <a:t> </a:t>
            </a:r>
            <a:r>
              <a:rPr lang="en-US" sz="1400" i="1" dirty="0" err="1">
                <a:solidFill>
                  <a:prstClr val="black"/>
                </a:solidFill>
                <a:latin typeface="Calibri" panose="020F0502020204030204"/>
              </a:rPr>
              <a:t>utriclaris</a:t>
            </a:r>
            <a:r>
              <a:rPr lang="en-US" sz="1400" i="1" dirty="0">
                <a:solidFill>
                  <a:prstClr val="black"/>
                </a:solidFill>
                <a:latin typeface="Calibri" panose="020F0502020204030204"/>
              </a:rPr>
              <a:t>, </a:t>
            </a:r>
            <a:r>
              <a:rPr lang="en-US" sz="1400" i="1" dirty="0" err="1">
                <a:solidFill>
                  <a:prstClr val="black"/>
                </a:solidFill>
                <a:latin typeface="Calibri" panose="020F0502020204030204"/>
              </a:rPr>
              <a:t>Flabelia</a:t>
            </a:r>
            <a:r>
              <a:rPr lang="en-US" sz="1400" i="1" dirty="0">
                <a:solidFill>
                  <a:prstClr val="black"/>
                </a:solidFill>
                <a:latin typeface="Calibri" panose="020F0502020204030204"/>
              </a:rPr>
              <a:t> petiolate</a:t>
            </a:r>
            <a:r>
              <a:rPr lang="en-US" sz="1400" dirty="0">
                <a:solidFill>
                  <a:prstClr val="black"/>
                </a:solidFill>
                <a:latin typeface="Calibri" panose="020F0502020204030204"/>
              </a:rPr>
              <a:t>) as new species arise or increase in abundance (e.g. </a:t>
            </a:r>
            <a:r>
              <a:rPr lang="en-US" sz="1400" i="1" dirty="0" err="1">
                <a:solidFill>
                  <a:prstClr val="black"/>
                </a:solidFill>
                <a:latin typeface="Calibri" panose="020F0502020204030204"/>
              </a:rPr>
              <a:t>Dictyota</a:t>
            </a:r>
            <a:r>
              <a:rPr lang="en-US" sz="1400" i="1" dirty="0">
                <a:solidFill>
                  <a:prstClr val="black"/>
                </a:solidFill>
                <a:latin typeface="Calibri" panose="020F0502020204030204"/>
              </a:rPr>
              <a:t> </a:t>
            </a:r>
            <a:r>
              <a:rPr lang="en-US" sz="1400" i="1" dirty="0" err="1">
                <a:solidFill>
                  <a:prstClr val="black"/>
                </a:solidFill>
                <a:latin typeface="Calibri" panose="020F0502020204030204"/>
              </a:rPr>
              <a:t>dichotoma</a:t>
            </a:r>
            <a:r>
              <a:rPr lang="en-US" sz="1400" i="1" dirty="0">
                <a:solidFill>
                  <a:prstClr val="black"/>
                </a:solidFill>
                <a:latin typeface="Calibri" panose="020F0502020204030204"/>
              </a:rPr>
              <a:t>, </a:t>
            </a:r>
            <a:r>
              <a:rPr lang="en-US" sz="1400" i="1" dirty="0" err="1">
                <a:solidFill>
                  <a:prstClr val="black"/>
                </a:solidFill>
                <a:latin typeface="Calibri" panose="020F0502020204030204"/>
              </a:rPr>
              <a:t>Sarcassum</a:t>
            </a:r>
            <a:r>
              <a:rPr lang="en-US" sz="1400" i="1" dirty="0">
                <a:solidFill>
                  <a:prstClr val="black"/>
                </a:solidFill>
                <a:latin typeface="Calibri" panose="020F0502020204030204"/>
              </a:rPr>
              <a:t> </a:t>
            </a:r>
            <a:r>
              <a:rPr lang="en-US" sz="1400" i="1" dirty="0" err="1">
                <a:solidFill>
                  <a:prstClr val="black"/>
                </a:solidFill>
                <a:latin typeface="Calibri" panose="020F0502020204030204"/>
              </a:rPr>
              <a:t>vulgare</a:t>
            </a:r>
            <a:r>
              <a:rPr lang="en-US" sz="1400" i="1" dirty="0">
                <a:solidFill>
                  <a:prstClr val="black"/>
                </a:solidFill>
                <a:latin typeface="Calibri" panose="020F0502020204030204"/>
              </a:rPr>
              <a:t>, </a:t>
            </a:r>
            <a:r>
              <a:rPr lang="en-US" sz="1400" i="1" dirty="0" err="1">
                <a:solidFill>
                  <a:prstClr val="black"/>
                </a:solidFill>
                <a:latin typeface="Calibri" panose="020F0502020204030204"/>
              </a:rPr>
              <a:t>Chondracanthus</a:t>
            </a:r>
            <a:r>
              <a:rPr lang="en-US" sz="1400" i="1" dirty="0">
                <a:solidFill>
                  <a:prstClr val="black"/>
                </a:solidFill>
                <a:latin typeface="Calibri" panose="020F0502020204030204"/>
              </a:rPr>
              <a:t> </a:t>
            </a:r>
            <a:r>
              <a:rPr lang="en-US" sz="1400" i="1" dirty="0" err="1">
                <a:solidFill>
                  <a:prstClr val="black"/>
                </a:solidFill>
                <a:latin typeface="Calibri" panose="020F0502020204030204"/>
              </a:rPr>
              <a:t>acicularis</a:t>
            </a:r>
            <a:r>
              <a:rPr lang="en-US" sz="1400" dirty="0">
                <a:solidFill>
                  <a:prstClr val="black"/>
                </a:solidFill>
                <a:latin typeface="Calibri" panose="020F0502020204030204"/>
              </a:rPr>
              <a:t>). [Note: This is an animation that alternates between with and without panel gridlines every 8 seconds (visible from slideshow mode). Hopefully, you can help me determine which to commit to. I enjoyed making my first gif, albeit simple!]</a:t>
            </a:r>
          </a:p>
        </p:txBody>
      </p:sp>
    </p:spTree>
    <p:extLst>
      <p:ext uri="{BB962C8B-B14F-4D97-AF65-F5344CB8AC3E}">
        <p14:creationId xmlns:p14="http://schemas.microsoft.com/office/powerpoint/2010/main" val="3572209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AD0F09BC-8A3F-A148-977C-1E0EA245B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6858000" cy="6858000"/>
          </a:xfrm>
          <a:prstGeom prst="rect">
            <a:avLst/>
          </a:prstGeom>
        </p:spPr>
      </p:pic>
      <p:sp>
        <p:nvSpPr>
          <p:cNvPr id="4" name="Rectangle 3"/>
          <p:cNvSpPr/>
          <p:nvPr/>
        </p:nvSpPr>
        <p:spPr>
          <a:xfrm>
            <a:off x="7594600" y="1752601"/>
            <a:ext cx="3073400" cy="4692375"/>
          </a:xfrm>
          <a:prstGeom prst="rect">
            <a:avLst/>
          </a:prstGeom>
        </p:spPr>
        <p:txBody>
          <a:bodyPr wrap="square">
            <a:spAutoFit/>
          </a:bodyPr>
          <a:lstStyle/>
          <a:p>
            <a:pPr>
              <a:lnSpc>
                <a:spcPct val="107000"/>
              </a:lnSpc>
              <a:spcAft>
                <a:spcPts val="800"/>
              </a:spcAft>
            </a:pPr>
            <a:r>
              <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Figure 2. In lake ecosystems, plants and algae in three habitats - </a:t>
            </a:r>
            <a:r>
              <a:rPr lang="en-US" sz="14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littoral</a:t>
            </a:r>
            <a:r>
              <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(submerged illuminated edge), </a:t>
            </a:r>
            <a:r>
              <a:rPr lang="en-US" sz="14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pelagic</a:t>
            </a:r>
            <a:r>
              <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(open water) and </a:t>
            </a:r>
            <a:r>
              <a:rPr lang="en-US" sz="14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terrestrial</a:t>
            </a:r>
            <a:r>
              <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(land surrounding the lake) – convert CO</a:t>
            </a:r>
            <a:r>
              <a:rPr lang="en-US" sz="1400" baseline="-25000" dirty="0">
                <a:solidFill>
                  <a:prstClr val="black"/>
                </a:solidFill>
                <a:latin typeface="Calibri" panose="020F0502020204030204" pitchFamily="34" charset="0"/>
                <a:ea typeface="Calibri" panose="020F0502020204030204" pitchFamily="34" charset="0"/>
                <a:cs typeface="Times New Roman" panose="02020603050405020304" pitchFamily="18" charset="0"/>
              </a:rPr>
              <a:t>2</a:t>
            </a:r>
            <a:r>
              <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into forms of carbon that are usable to the rest of the food web through photosynthesis. Natural differences in the frequency that atoms contain extra neutrons occurs among these three habitats (greater values reflect higher occurrences of atoms with an extra neutron). Estimates of the importance of each habitat to each fish are obtained by comparing the values in the fish tissue to the values observed in plant tissue from each habitat. The shading gives a sense of uncertainty around source values, lighter gray is more unlikely. </a:t>
            </a:r>
          </a:p>
        </p:txBody>
      </p:sp>
    </p:spTree>
    <p:extLst>
      <p:ext uri="{BB962C8B-B14F-4D97-AF65-F5344CB8AC3E}">
        <p14:creationId xmlns:p14="http://schemas.microsoft.com/office/powerpoint/2010/main" val="1873519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Ashley Townes </a:t>
            </a:r>
          </a:p>
        </p:txBody>
      </p:sp>
    </p:spTree>
    <p:extLst>
      <p:ext uri="{BB962C8B-B14F-4D97-AF65-F5344CB8AC3E}">
        <p14:creationId xmlns:p14="http://schemas.microsoft.com/office/powerpoint/2010/main" val="1123772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3768" y="0"/>
            <a:ext cx="9532074" cy="6858000"/>
          </a:xfrm>
          <a:prstGeom prst="rect">
            <a:avLst/>
          </a:prstGeom>
        </p:spPr>
      </p:pic>
    </p:spTree>
    <p:extLst>
      <p:ext uri="{BB962C8B-B14F-4D97-AF65-F5344CB8AC3E}">
        <p14:creationId xmlns:p14="http://schemas.microsoft.com/office/powerpoint/2010/main" val="7392223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0884" y="18596"/>
            <a:ext cx="10096347" cy="6839404"/>
          </a:xfrm>
          <a:prstGeom prst="rect">
            <a:avLst/>
          </a:prstGeom>
        </p:spPr>
      </p:pic>
    </p:spTree>
    <p:extLst>
      <p:ext uri="{BB962C8B-B14F-4D97-AF65-F5344CB8AC3E}">
        <p14:creationId xmlns:p14="http://schemas.microsoft.com/office/powerpoint/2010/main" val="679241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C1D438-8524-5846-A4C2-D1664BF6BC93}"/>
              </a:ext>
            </a:extLst>
          </p:cNvPr>
          <p:cNvSpPr>
            <a:spLocks noGrp="1"/>
          </p:cNvSpPr>
          <p:nvPr>
            <p:ph type="subTitle" idx="1"/>
          </p:nvPr>
        </p:nvSpPr>
        <p:spPr>
          <a:xfrm>
            <a:off x="1702904" y="5641145"/>
            <a:ext cx="8786192" cy="780756"/>
          </a:xfrm>
        </p:spPr>
        <p:txBody>
          <a:bodyPr>
            <a:noAutofit/>
          </a:bodyPr>
          <a:lstStyle/>
          <a:p>
            <a:r>
              <a:rPr lang="en-US" sz="1200" dirty="0"/>
              <a:t>Caption: A summary of the participant demographics in an online survey of 567 organizations in the United States that engaged in care or advocacy for feral and community cats.  Top: a map of respondent locations across the country; Bottom, left to right: the number of feral and community cats they serve each year; the organizations number of paid employees; the number of the organization's active volunteers.</a:t>
            </a:r>
          </a:p>
        </p:txBody>
      </p:sp>
      <p:pic>
        <p:nvPicPr>
          <p:cNvPr id="5" name="Picture 4" descr="A close up of a map&#10;&#10;Description automatically generated">
            <a:extLst>
              <a:ext uri="{FF2B5EF4-FFF2-40B4-BE49-F238E27FC236}">
                <a16:creationId xmlns:a16="http://schemas.microsoft.com/office/drawing/2014/main" id="{100D0F0A-5B35-4947-A7D8-8FCEDBBB0395}"/>
              </a:ext>
            </a:extLst>
          </p:cNvPr>
          <p:cNvPicPr>
            <a:picLocks noChangeAspect="1"/>
          </p:cNvPicPr>
          <p:nvPr/>
        </p:nvPicPr>
        <p:blipFill>
          <a:blip r:embed="rId3"/>
          <a:stretch>
            <a:fillRect/>
          </a:stretch>
        </p:blipFill>
        <p:spPr>
          <a:xfrm>
            <a:off x="3022249" y="436099"/>
            <a:ext cx="6147502" cy="5053818"/>
          </a:xfrm>
          <a:prstGeom prst="rect">
            <a:avLst/>
          </a:prstGeom>
        </p:spPr>
      </p:pic>
    </p:spTree>
    <p:extLst>
      <p:ext uri="{BB962C8B-B14F-4D97-AF65-F5344CB8AC3E}">
        <p14:creationId xmlns:p14="http://schemas.microsoft.com/office/powerpoint/2010/main" val="2241182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Rosheen</a:t>
            </a:r>
            <a:r>
              <a:rPr lang="en-US" dirty="0"/>
              <a:t> Birdie </a:t>
            </a:r>
          </a:p>
        </p:txBody>
      </p:sp>
    </p:spTree>
    <p:extLst>
      <p:ext uri="{BB962C8B-B14F-4D97-AF65-F5344CB8AC3E}">
        <p14:creationId xmlns:p14="http://schemas.microsoft.com/office/powerpoint/2010/main" val="3950854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775" y="-111125"/>
            <a:ext cx="10515600" cy="1325563"/>
          </a:xfrm>
        </p:spPr>
        <p:txBody>
          <a:bodyPr>
            <a:normAutofit/>
          </a:bodyPr>
          <a:lstStyle/>
          <a:p>
            <a:r>
              <a:rPr lang="en-US" sz="2500" b="1" dirty="0"/>
              <a:t>World Health Organization – Maternal Mortality Rate for Select Countries in 2017</a:t>
            </a:r>
            <a:endParaRPr lang="en-US" sz="2500"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414588" y="857250"/>
            <a:ext cx="7029450" cy="5319713"/>
          </a:xfrm>
          <a:prstGeom prst="rect">
            <a:avLst/>
          </a:prstGeom>
        </p:spPr>
      </p:pic>
      <p:sp>
        <p:nvSpPr>
          <p:cNvPr id="5" name="TextBox 4"/>
          <p:cNvSpPr txBox="1"/>
          <p:nvPr/>
        </p:nvSpPr>
        <p:spPr>
          <a:xfrm>
            <a:off x="1781175" y="6368831"/>
            <a:ext cx="10663238"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Fig.1 This figure depicts the maternal mortality rate per 100,000 of the population for 29 countries in 2017.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669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3.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7_Office Theme">
  <a:themeElements>
    <a:clrScheme name="Custom 257">
      <a:dk1>
        <a:sysClr val="windowText" lastClr="000000"/>
      </a:dk1>
      <a:lt1>
        <a:sysClr val="window" lastClr="FFFFFF"/>
      </a:lt1>
      <a:dk2>
        <a:srgbClr val="44546A"/>
      </a:dk2>
      <a:lt2>
        <a:srgbClr val="E7E6E6"/>
      </a:lt2>
      <a:accent1>
        <a:srgbClr val="232939"/>
      </a:accent1>
      <a:accent2>
        <a:srgbClr val="665B3C"/>
      </a:accent2>
      <a:accent3>
        <a:srgbClr val="BB9B3F"/>
      </a:accent3>
      <a:accent4>
        <a:srgbClr val="E4D6AE"/>
      </a:accent4>
      <a:accent5>
        <a:srgbClr val="00B0F0"/>
      </a:accent5>
      <a:accent6>
        <a:srgbClr val="70AD47"/>
      </a:accent6>
      <a:hlink>
        <a:srgbClr val="BB9B3F"/>
      </a:hlink>
      <a:folHlink>
        <a:srgbClr val="BB9B3F"/>
      </a:folHlink>
    </a:clrScheme>
    <a:fontScheme name="Custom 277">
      <a:majorFont>
        <a:latin typeface="Bodoni MT"/>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uation_DarkSparkly_02_Win32_SB v2" id="{FC39BF81-9A1C-49D0-A881-E35DEA9FE5DD}" vid="{F89B74A1-43EA-4DD6-B7B2-623D810E3BD0}"/>
    </a:ext>
  </a:extLst>
</a:theme>
</file>

<file path=ppt/theme/theme21.xml><?xml version="1.0" encoding="utf-8"?>
<a:theme xmlns:a="http://schemas.openxmlformats.org/drawingml/2006/main" name="1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17899</Words>
  <Application>Microsoft Macintosh PowerPoint</Application>
  <PresentationFormat>Widescreen</PresentationFormat>
  <Paragraphs>1186</Paragraphs>
  <Slides>64</Slides>
  <Notes>38</Notes>
  <HiddenSlides>0</HiddenSlides>
  <MMClips>0</MMClips>
  <ScaleCrop>false</ScaleCrop>
  <HeadingPairs>
    <vt:vector size="6" baseType="variant">
      <vt:variant>
        <vt:lpstr>Fonts Used</vt:lpstr>
      </vt:variant>
      <vt:variant>
        <vt:i4>11</vt:i4>
      </vt:variant>
      <vt:variant>
        <vt:lpstr>Theme</vt:lpstr>
      </vt:variant>
      <vt:variant>
        <vt:i4>21</vt:i4>
      </vt:variant>
      <vt:variant>
        <vt:lpstr>Slide Titles</vt:lpstr>
      </vt:variant>
      <vt:variant>
        <vt:i4>64</vt:i4>
      </vt:variant>
    </vt:vector>
  </HeadingPairs>
  <TitlesOfParts>
    <vt:vector size="96" baseType="lpstr">
      <vt:lpstr>Arial</vt:lpstr>
      <vt:lpstr>Bodoni MT</vt:lpstr>
      <vt:lpstr>Calibri</vt:lpstr>
      <vt:lpstr>Calibri Light</vt:lpstr>
      <vt:lpstr>Corbel</vt:lpstr>
      <vt:lpstr>Helvetica Light</vt:lpstr>
      <vt:lpstr>Helvetica Neue</vt:lpstr>
      <vt:lpstr>Helvetica Neue Light</vt:lpstr>
      <vt:lpstr>Helvetica Neue Medium</vt:lpstr>
      <vt:lpstr>Helvetica Neue Thin</vt:lpstr>
      <vt:lpstr>Times New Roman</vt:lpstr>
      <vt:lpstr>Office Theme</vt:lpstr>
      <vt:lpstr>1_Office Theme</vt:lpstr>
      <vt:lpstr>2_Office Theme</vt:lpstr>
      <vt:lpstr>3_Office Theme</vt:lpstr>
      <vt:lpstr>Tema de Office</vt:lpstr>
      <vt:lpstr>4_Office Theme</vt:lpstr>
      <vt:lpstr>5_Office Theme</vt:lpstr>
      <vt:lpstr>6_Office Theme</vt:lpstr>
      <vt:lpstr>7_Office Theme</vt:lpstr>
      <vt:lpstr>8_Office Theme</vt:lpstr>
      <vt:lpstr>9_Office Theme</vt:lpstr>
      <vt:lpstr>White</vt:lpstr>
      <vt:lpstr>10_Office Theme</vt:lpstr>
      <vt:lpstr>11_Office Theme</vt:lpstr>
      <vt:lpstr>12_Office Theme</vt:lpstr>
      <vt:lpstr>13_Office Theme</vt:lpstr>
      <vt:lpstr>14_Office Theme</vt:lpstr>
      <vt:lpstr>15_Office Theme</vt:lpstr>
      <vt:lpstr>16_Office Theme</vt:lpstr>
      <vt:lpstr>17_Office Theme</vt:lpstr>
      <vt:lpstr>18_Office Theme</vt:lpstr>
      <vt:lpstr>Class presentations</vt:lpstr>
      <vt:lpstr>Kerry Accola </vt:lpstr>
      <vt:lpstr>PowerPoint Presentation</vt:lpstr>
      <vt:lpstr>PowerPoint Presentation</vt:lpstr>
      <vt:lpstr>Sabrina Aeluro </vt:lpstr>
      <vt:lpstr>PowerPoint Presentation</vt:lpstr>
      <vt:lpstr>PowerPoint Presentation</vt:lpstr>
      <vt:lpstr>Rosheen Birdie </vt:lpstr>
      <vt:lpstr>World Health Organization – Maternal Mortality Rate for Select Countries in 2017</vt:lpstr>
      <vt:lpstr>PowerPoint Presentation</vt:lpstr>
      <vt:lpstr>Bryan Antonio Briones Ortiz </vt:lpstr>
      <vt:lpstr>PowerPoint Presentation</vt:lpstr>
      <vt:lpstr>PowerPoint Presentation</vt:lpstr>
      <vt:lpstr>Jordan Claytor </vt:lpstr>
      <vt:lpstr>PowerPoint Presentation</vt:lpstr>
      <vt:lpstr>PowerPoint Presentation</vt:lpstr>
      <vt:lpstr>Chris Dailey </vt:lpstr>
      <vt:lpstr>PowerPoint Presentation</vt:lpstr>
      <vt:lpstr>PowerPoint Presentation</vt:lpstr>
      <vt:lpstr>Lou Forristall </vt:lpstr>
      <vt:lpstr>PowerPoint Presentation</vt:lpstr>
      <vt:lpstr>PowerPoint Presentation</vt:lpstr>
      <vt:lpstr>Seattle Public Graduation Rate  2015-19</vt:lpstr>
      <vt:lpstr>PowerPoint Presentation</vt:lpstr>
      <vt:lpstr>PowerPoint Presentation</vt:lpstr>
      <vt:lpstr>Vivian Griffey </vt:lpstr>
      <vt:lpstr>PowerPoint Presentation</vt:lpstr>
      <vt:lpstr>PowerPoint Presentation</vt:lpstr>
      <vt:lpstr>Natalia Guayazan </vt:lpstr>
      <vt:lpstr>PowerPoint Presentation</vt:lpstr>
      <vt:lpstr>PowerPoint Presentation</vt:lpstr>
      <vt:lpstr>Abdullah Habibi </vt:lpstr>
      <vt:lpstr>PowerPoint Presentation</vt:lpstr>
      <vt:lpstr>PowerPoint Presentation</vt:lpstr>
      <vt:lpstr>Aji John </vt:lpstr>
      <vt:lpstr>PowerPoint Presentation</vt:lpstr>
      <vt:lpstr>PowerPoint Presentation</vt:lpstr>
      <vt:lpstr>Man Marcaida III </vt:lpstr>
      <vt:lpstr>PowerPoint Presentation</vt:lpstr>
      <vt:lpstr>PowerPoint Presentation</vt:lpstr>
      <vt:lpstr>Natalie Mastick </vt:lpstr>
      <vt:lpstr>PowerPoint Presentation</vt:lpstr>
      <vt:lpstr>PowerPoint Presentation</vt:lpstr>
      <vt:lpstr>Miranda Mudge </vt:lpstr>
      <vt:lpstr>PowerPoint Presentation</vt:lpstr>
      <vt:lpstr>PowerPoint Presentation</vt:lpstr>
      <vt:lpstr>Nicholas Nagengast </vt:lpstr>
      <vt:lpstr>Nagengast Figure 1: How effort has been monitored for a system of lakes, as well as how effort on each lake has changed. Will be paired with a similar plot displaying abundance changes over time, which will allow readers to compare abundance and effort changes for individual lakes surveyed more than 2 years. </vt:lpstr>
      <vt:lpstr>PowerPoint Presentation</vt:lpstr>
      <vt:lpstr>Bob Oxborrow </vt:lpstr>
      <vt:lpstr>PowerPoint Presentation</vt:lpstr>
      <vt:lpstr>PowerPoint Presentation</vt:lpstr>
      <vt:lpstr>Christina Rathwell </vt:lpstr>
      <vt:lpstr>PowerPoint Presentation</vt:lpstr>
      <vt:lpstr>PowerPoint Presentation</vt:lpstr>
      <vt:lpstr>Rory Spurr </vt:lpstr>
      <vt:lpstr>PowerPoint Presentation</vt:lpstr>
      <vt:lpstr>PowerPoint Presentation</vt:lpstr>
      <vt:lpstr>Rebekah Stiling </vt:lpstr>
      <vt:lpstr>PowerPoint Presentation</vt:lpstr>
      <vt:lpstr>PowerPoint Presentation</vt:lpstr>
      <vt:lpstr>Ashley Townes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presentations</dc:title>
  <dc:creator>Trevor Branch</dc:creator>
  <cp:lastModifiedBy>Rebekah R. Stiling</cp:lastModifiedBy>
  <cp:revision>14</cp:revision>
  <dcterms:created xsi:type="dcterms:W3CDTF">2020-03-16T16:06:55Z</dcterms:created>
  <dcterms:modified xsi:type="dcterms:W3CDTF">2020-03-16T23:12:27Z</dcterms:modified>
</cp:coreProperties>
</file>